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4"/>
  </p:sldMasterIdLst>
  <p:notesMasterIdLst>
    <p:notesMasterId r:id="rId37"/>
  </p:notesMasterIdLst>
  <p:sldIdLst>
    <p:sldId id="2147471241" r:id="rId5"/>
    <p:sldId id="2147471396" r:id="rId6"/>
    <p:sldId id="2147471407" r:id="rId7"/>
    <p:sldId id="2147471408" r:id="rId8"/>
    <p:sldId id="2147471425" r:id="rId9"/>
    <p:sldId id="2147471410" r:id="rId10"/>
    <p:sldId id="2147471411" r:id="rId11"/>
    <p:sldId id="2147471405" r:id="rId12"/>
    <p:sldId id="2147471386" r:id="rId13"/>
    <p:sldId id="2147471414" r:id="rId14"/>
    <p:sldId id="2147471419" r:id="rId15"/>
    <p:sldId id="2147471423" r:id="rId16"/>
    <p:sldId id="2147471424" r:id="rId17"/>
    <p:sldId id="2147471442" r:id="rId18"/>
    <p:sldId id="2147471391" r:id="rId19"/>
    <p:sldId id="2147471421" r:id="rId20"/>
    <p:sldId id="2147471392" r:id="rId21"/>
    <p:sldId id="2147471445" r:id="rId22"/>
    <p:sldId id="2147471434" r:id="rId23"/>
    <p:sldId id="2147471394" r:id="rId24"/>
    <p:sldId id="2147471403" r:id="rId25"/>
    <p:sldId id="2147471444" r:id="rId26"/>
    <p:sldId id="2147471439" r:id="rId27"/>
    <p:sldId id="2147471435" r:id="rId28"/>
    <p:sldId id="2147471441" r:id="rId29"/>
    <p:sldId id="2147471447" r:id="rId30"/>
    <p:sldId id="2147471433" r:id="rId31"/>
    <p:sldId id="2147471438" r:id="rId32"/>
    <p:sldId id="2147471436" r:id="rId33"/>
    <p:sldId id="2147471437" r:id="rId34"/>
    <p:sldId id="2147471440" r:id="rId35"/>
    <p:sldId id="214747144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 deck" id="{7926077B-B382-4F07-92BC-3436B385B144}">
          <p14:sldIdLst>
            <p14:sldId id="2147471241"/>
            <p14:sldId id="2147471396"/>
            <p14:sldId id="2147471407"/>
            <p14:sldId id="2147471408"/>
            <p14:sldId id="2147471425"/>
            <p14:sldId id="2147471410"/>
            <p14:sldId id="2147471411"/>
            <p14:sldId id="2147471405"/>
            <p14:sldId id="2147471386"/>
            <p14:sldId id="2147471414"/>
            <p14:sldId id="2147471419"/>
            <p14:sldId id="2147471423"/>
            <p14:sldId id="2147471424"/>
            <p14:sldId id="2147471442"/>
            <p14:sldId id="2147471391"/>
            <p14:sldId id="2147471421"/>
            <p14:sldId id="2147471392"/>
            <p14:sldId id="2147471445"/>
            <p14:sldId id="2147471434"/>
            <p14:sldId id="2147471394"/>
            <p14:sldId id="2147471403"/>
          </p14:sldIdLst>
        </p14:section>
        <p14:section name="Extra Q&amp;A session from moderator" id="{249D77F4-CB02-4492-8D97-27C98C5C0267}">
          <p14:sldIdLst>
            <p14:sldId id="2147471444"/>
            <p14:sldId id="2147471439"/>
            <p14:sldId id="2147471435"/>
            <p14:sldId id="2147471441"/>
          </p14:sldIdLst>
        </p14:section>
        <p14:section name="Back-up Q&amp;A" id="{676B81A6-DE4E-4757-8F82-E45923F506DB}">
          <p14:sldIdLst>
            <p14:sldId id="2147471447"/>
            <p14:sldId id="2147471433"/>
            <p14:sldId id="2147471438"/>
            <p14:sldId id="2147471436"/>
            <p14:sldId id="2147471437"/>
          </p14:sldIdLst>
        </p14:section>
        <p14:section name="Session close" id="{FAD7B1BE-CBBE-49F1-BF79-CC876E9D006B}">
          <p14:sldIdLst>
            <p14:sldId id="2147471440"/>
            <p14:sldId id="2147471446"/>
          </p14:sldIdLst>
        </p14:section>
      </p14:sectionLst>
    </p:ext>
    <p:ext uri="{EFAFB233-063F-42B5-8137-9DF3F51BA10A}">
      <p15:sldGuideLst xmlns:p15="http://schemas.microsoft.com/office/powerpoint/2012/main">
        <p15:guide id="1" orient="horz" pos="2160" userDrawn="1">
          <p15:clr>
            <a:srgbClr val="A4A3A4"/>
          </p15:clr>
        </p15:guide>
        <p15:guide id="2" pos="6448" userDrawn="1">
          <p15:clr>
            <a:srgbClr val="A4A3A4"/>
          </p15:clr>
        </p15:guide>
        <p15:guide id="3" orient="horz" pos="3793" userDrawn="1">
          <p15:clr>
            <a:srgbClr val="A4A3A4"/>
          </p15:clr>
        </p15:guide>
        <p15:guide id="4" orient="horz" pos="436" userDrawn="1">
          <p15:clr>
            <a:srgbClr val="A4A3A4"/>
          </p15:clr>
        </p15:guide>
        <p15:guide id="5" orient="horz" pos="11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E15446-8E8B-6FEC-AC86-1122BE8A4408}" name="Ali Walsh" initials="AW" userId="S::Ali.Walsh@globalservs.com::d12f6d94-94d0-46e6-9fea-f0a8d75b63c8" providerId="AD"/>
  <p188:author id="{BBB51F68-98C5-57E5-D946-E61D0EEE40FC}" name="Courtney De Souza" initials="CDS" userId="S::courtney.de-souza@globalservs.com::8aadde26-5fb0-4235-89b2-c0ed602a8025" providerId="AD"/>
  <p188:author id="{A8A9A7C5-76F7-AED9-7300-4B403379CE92}" name="Madeleine Warner" initials="MW" userId="S::madeleine.warner@globalservs.com::2074f772-a5a6-4f36-9d5b-d7bdc91e30a1" providerId="AD"/>
  <p188:author id="{621460DD-9640-BE08-8959-A370B668B75D}" name="Lucy Flintham" initials="LF" userId="S::lucy.flintham@globalservs.com::0a9d401b-9634-40a1-b343-50cae2519e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Nick Greenwood" initials="NG" lastIdx="1" clrIdx="6">
    <p:extLst>
      <p:ext uri="{19B8F6BF-5375-455C-9EA6-DF929625EA0E}">
        <p15:presenceInfo xmlns:p15="http://schemas.microsoft.com/office/powerpoint/2012/main" userId="S::nick@boxoftoys.onmicrosoft.com::3087aa7c-5736-4bd4-b691-5ccbf56cdb9d" providerId="AD"/>
      </p:ext>
    </p:extLst>
  </p:cmAuthor>
  <p:cmAuthor id="1" name="Emma Pook" initials="EP" lastIdx="81" clrIdx="0">
    <p:extLst>
      <p:ext uri="{19B8F6BF-5375-455C-9EA6-DF929625EA0E}">
        <p15:presenceInfo xmlns:p15="http://schemas.microsoft.com/office/powerpoint/2012/main" userId="S::emma.pook@globalservs.com::ee013e20-5cf2-4a4b-b90d-0f938463707a" providerId="AD"/>
      </p:ext>
    </p:extLst>
  </p:cmAuthor>
  <p:cmAuthor id="8" name="Searle, Sean [JANBE]" initials="S[" lastIdx="11" clrIdx="7">
    <p:extLst>
      <p:ext uri="{19B8F6BF-5375-455C-9EA6-DF929625EA0E}">
        <p15:presenceInfo xmlns:p15="http://schemas.microsoft.com/office/powerpoint/2012/main" userId="S::ssearle3@its.jnj.com::8b4959e2-856e-4572-85c7-2c93a9543b1f" providerId="AD"/>
      </p:ext>
    </p:extLst>
  </p:cmAuthor>
  <p:cmAuthor id="2" name="Courtney de Souza" initials="CdS" lastIdx="42" clrIdx="1">
    <p:extLst>
      <p:ext uri="{19B8F6BF-5375-455C-9EA6-DF929625EA0E}">
        <p15:presenceInfo xmlns:p15="http://schemas.microsoft.com/office/powerpoint/2012/main" userId="S::courtney.de-souza@globalservs.com::8aadde26-5fb0-4235-89b2-c0ed602a8025" providerId="AD"/>
      </p:ext>
    </p:extLst>
  </p:cmAuthor>
  <p:cmAuthor id="9" name="Mini Sinha" initials="MS" lastIdx="2" clrIdx="8">
    <p:extLst>
      <p:ext uri="{19B8F6BF-5375-455C-9EA6-DF929625EA0E}">
        <p15:presenceInfo xmlns:p15="http://schemas.microsoft.com/office/powerpoint/2012/main" userId="S::Mini.Sinha@globalservs.com::eec428a4-e2b8-4719-b27b-b6f4a0e6a4bd" providerId="AD"/>
      </p:ext>
    </p:extLst>
  </p:cmAuthor>
  <p:cmAuthor id="3" name="Lucy Flintham" initials="LF" lastIdx="19" clrIdx="2">
    <p:extLst>
      <p:ext uri="{19B8F6BF-5375-455C-9EA6-DF929625EA0E}">
        <p15:presenceInfo xmlns:p15="http://schemas.microsoft.com/office/powerpoint/2012/main" userId="S::lucy.flintham@globalservs.com::0a9d401b-9634-40a1-b343-50cae2519e6b" providerId="AD"/>
      </p:ext>
    </p:extLst>
  </p:cmAuthor>
  <p:cmAuthor id="10" name="Ali Walsh" initials="AW" lastIdx="28" clrIdx="9">
    <p:extLst>
      <p:ext uri="{19B8F6BF-5375-455C-9EA6-DF929625EA0E}">
        <p15:presenceInfo xmlns:p15="http://schemas.microsoft.com/office/powerpoint/2012/main" userId="S::Ali.Walsh@globalservs.com::d12f6d94-94d0-46e6-9fea-f0a8d75b63c8" providerId="AD"/>
      </p:ext>
    </p:extLst>
  </p:cmAuthor>
  <p:cmAuthor id="4" name="Madeleine Warner" initials="MW" lastIdx="130" clrIdx="3">
    <p:extLst>
      <p:ext uri="{19B8F6BF-5375-455C-9EA6-DF929625EA0E}">
        <p15:presenceInfo xmlns:p15="http://schemas.microsoft.com/office/powerpoint/2012/main" userId="S::madeleine.warner@globalservs.com::2074f772-a5a6-4f36-9d5b-d7bdc91e30a1" providerId="AD"/>
      </p:ext>
    </p:extLst>
  </p:cmAuthor>
  <p:cmAuthor id="11" name="Garry Burton" initials="GB" lastIdx="18" clrIdx="10">
    <p:extLst>
      <p:ext uri="{19B8F6BF-5375-455C-9EA6-DF929625EA0E}">
        <p15:presenceInfo xmlns:p15="http://schemas.microsoft.com/office/powerpoint/2012/main" userId="S::garry.burton@globalservs.com::ea45cf2f-d47b-4571-a23a-89b7d2bc5e50" providerId="AD"/>
      </p:ext>
    </p:extLst>
  </p:cmAuthor>
  <p:cmAuthor id="5" name="Lucy Allman" initials="LA" lastIdx="3" clrIdx="4">
    <p:extLst>
      <p:ext uri="{19B8F6BF-5375-455C-9EA6-DF929625EA0E}">
        <p15:presenceInfo xmlns:p15="http://schemas.microsoft.com/office/powerpoint/2012/main" userId="S::lucy.allman@globalservs.com::9be416e5-c39d-44a3-b094-6620490ccbbd" providerId="AD"/>
      </p:ext>
    </p:extLst>
  </p:cmAuthor>
  <p:cmAuthor id="6" name="Guest User" initials="GU" lastIdx="7" clrIdx="5">
    <p:extLst>
      <p:ext uri="{19B8F6BF-5375-455C-9EA6-DF929625EA0E}">
        <p15:presenceInfo xmlns:p15="http://schemas.microsoft.com/office/powerpoint/2012/main" userId="S::urn:spo:anon#744b57c9945a7daad4fdcc3325c2bd2af85db4f8362765861bee2cfe9ea3be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6"/>
    <a:srgbClr val="C3D907"/>
    <a:srgbClr val="EFEEEC"/>
    <a:srgbClr val="898A8D"/>
    <a:srgbClr val="46C0B0"/>
    <a:srgbClr val="407F88"/>
    <a:srgbClr val="E2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p:restoredTop sz="72181" autoAdjust="0"/>
  </p:normalViewPr>
  <p:slideViewPr>
    <p:cSldViewPr snapToGrid="0">
      <p:cViewPr varScale="1">
        <p:scale>
          <a:sx n="79" d="100"/>
          <a:sy n="79" d="100"/>
        </p:scale>
        <p:origin x="1134" y="78"/>
      </p:cViewPr>
      <p:guideLst>
        <p:guide orient="horz" pos="2160"/>
        <p:guide pos="6448"/>
        <p:guide orient="horz" pos="3793"/>
        <p:guide orient="horz" pos="436"/>
        <p:guide orient="horz" pos="1117"/>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4632" y="10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2-8E53-4E4F-8D33-341CC08FC69D}"/>
              </c:ext>
            </c:extLst>
          </c:dPt>
          <c:dPt>
            <c:idx val="1"/>
            <c:bubble3D val="0"/>
            <c:spPr>
              <a:solidFill>
                <a:schemeClr val="bg1"/>
              </a:solidFill>
              <a:ln w="19050">
                <a:noFill/>
              </a:ln>
              <a:effectLst/>
            </c:spPr>
            <c:extLst>
              <c:ext xmlns:c16="http://schemas.microsoft.com/office/drawing/2014/chart" uri="{C3380CC4-5D6E-409C-BE32-E72D297353CC}">
                <c16:uniqueId val="{00000003-8E53-4E4F-8D33-341CC08FC69D}"/>
              </c:ext>
            </c:extLst>
          </c:dPt>
          <c:cat>
            <c:strRef>
              <c:f>Sheet1!$A$2:$A$3</c:f>
              <c:strCache>
                <c:ptCount val="2"/>
                <c:pt idx="0">
                  <c:v>1st Qtr</c:v>
                </c:pt>
                <c:pt idx="1">
                  <c:v>2nd Qtr</c:v>
                </c:pt>
              </c:strCache>
            </c:strRef>
          </c:cat>
          <c:val>
            <c:numRef>
              <c:f>Sheet1!$B$2:$B$3</c:f>
              <c:numCache>
                <c:formatCode>General</c:formatCode>
                <c:ptCount val="2"/>
                <c:pt idx="0">
                  <c:v>0.71</c:v>
                </c:pt>
                <c:pt idx="1">
                  <c:v>0.28999999999999998</c:v>
                </c:pt>
              </c:numCache>
            </c:numRef>
          </c:val>
          <c:extLst>
            <c:ext xmlns:c16="http://schemas.microsoft.com/office/drawing/2014/chart" uri="{C3380CC4-5D6E-409C-BE32-E72D297353CC}">
              <c16:uniqueId val="{00000000-8E53-4E4F-8D33-341CC08FC69D}"/>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2-8E53-4E4F-8D33-341CC08FC69D}"/>
              </c:ext>
            </c:extLst>
          </c:dPt>
          <c:dPt>
            <c:idx val="1"/>
            <c:bubble3D val="0"/>
            <c:spPr>
              <a:solidFill>
                <a:schemeClr val="bg1"/>
              </a:solidFill>
              <a:ln w="19050">
                <a:noFill/>
              </a:ln>
              <a:effectLst/>
            </c:spPr>
            <c:extLst>
              <c:ext xmlns:c16="http://schemas.microsoft.com/office/drawing/2014/chart" uri="{C3380CC4-5D6E-409C-BE32-E72D297353CC}">
                <c16:uniqueId val="{00000003-8E53-4E4F-8D33-341CC08FC69D}"/>
              </c:ext>
            </c:extLst>
          </c:dPt>
          <c:cat>
            <c:strRef>
              <c:f>Sheet1!$A$2:$A$3</c:f>
              <c:strCache>
                <c:ptCount val="2"/>
                <c:pt idx="0">
                  <c:v>1st Qtr</c:v>
                </c:pt>
                <c:pt idx="1">
                  <c:v>2nd Qtr</c:v>
                </c:pt>
              </c:strCache>
            </c:strRef>
          </c:cat>
          <c:val>
            <c:numRef>
              <c:f>Sheet1!$B$2:$B$3</c:f>
              <c:numCache>
                <c:formatCode>General</c:formatCode>
                <c:ptCount val="2"/>
                <c:pt idx="0">
                  <c:v>0.42</c:v>
                </c:pt>
                <c:pt idx="1">
                  <c:v>0.57999999999999996</c:v>
                </c:pt>
              </c:numCache>
            </c:numRef>
          </c:val>
          <c:extLst>
            <c:ext xmlns:c16="http://schemas.microsoft.com/office/drawing/2014/chart" uri="{C3380CC4-5D6E-409C-BE32-E72D297353CC}">
              <c16:uniqueId val="{00000000-8E53-4E4F-8D33-341CC08FC69D}"/>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0.35968</cdr:x>
      <cdr:y>0.32531</cdr:y>
    </cdr:from>
    <cdr:to>
      <cdr:x>0.65521</cdr:x>
      <cdr:y>0.65119</cdr:y>
    </cdr:to>
    <cdr:sp macro="" textlink="">
      <cdr:nvSpPr>
        <cdr:cNvPr id="2" name="TextBox 1">
          <a:extLst xmlns:a="http://schemas.openxmlformats.org/drawingml/2006/main">
            <a:ext uri="{FF2B5EF4-FFF2-40B4-BE49-F238E27FC236}">
              <a16:creationId xmlns:a16="http://schemas.microsoft.com/office/drawing/2014/main" id="{D8826902-E240-42FA-8684-22C035A3611F}"/>
            </a:ext>
          </a:extLst>
        </cdr:cNvPr>
        <cdr:cNvSpPr txBox="1"/>
      </cdr:nvSpPr>
      <cdr:spPr>
        <a:xfrm xmlns:a="http://schemas.openxmlformats.org/drawingml/2006/main">
          <a:off x="966081" y="706659"/>
          <a:ext cx="793807" cy="707886"/>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GB" sz="4000" b="1" spc="-150" dirty="0">
              <a:solidFill>
                <a:schemeClr val="accent3"/>
              </a:solidFill>
              <a:latin typeface="+mj-lt"/>
            </a:rPr>
            <a:t>71</a:t>
          </a:r>
          <a:r>
            <a:rPr lang="en-GB" sz="3600" b="1" spc="-150" baseline="30000" dirty="0">
              <a:solidFill>
                <a:schemeClr val="accent3"/>
              </a:solidFill>
              <a:latin typeface="+mj-lt"/>
            </a:rPr>
            <a:t>%</a:t>
          </a:r>
          <a:endParaRPr lang="en-GB" sz="4000" b="1" spc="-150" baseline="30000" dirty="0">
            <a:solidFill>
              <a:schemeClr val="accent3"/>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0.35968</cdr:x>
      <cdr:y>0.32531</cdr:y>
    </cdr:from>
    <cdr:to>
      <cdr:x>0.65521</cdr:x>
      <cdr:y>0.65119</cdr:y>
    </cdr:to>
    <cdr:sp macro="" textlink="">
      <cdr:nvSpPr>
        <cdr:cNvPr id="2" name="TextBox 1">
          <a:extLst xmlns:a="http://schemas.openxmlformats.org/drawingml/2006/main">
            <a:ext uri="{FF2B5EF4-FFF2-40B4-BE49-F238E27FC236}">
              <a16:creationId xmlns:a16="http://schemas.microsoft.com/office/drawing/2014/main" id="{D8826902-E240-42FA-8684-22C035A3611F}"/>
            </a:ext>
          </a:extLst>
        </cdr:cNvPr>
        <cdr:cNvSpPr txBox="1"/>
      </cdr:nvSpPr>
      <cdr:spPr>
        <a:xfrm xmlns:a="http://schemas.openxmlformats.org/drawingml/2006/main">
          <a:off x="966081" y="706659"/>
          <a:ext cx="793807" cy="707886"/>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GB" sz="4000" b="1" spc="-150" dirty="0">
              <a:solidFill>
                <a:schemeClr val="accent3"/>
              </a:solidFill>
              <a:latin typeface="+mj-lt"/>
            </a:rPr>
            <a:t>42</a:t>
          </a:r>
          <a:r>
            <a:rPr lang="en-GB" sz="3600" b="1" spc="-150" baseline="30000" dirty="0">
              <a:solidFill>
                <a:schemeClr val="accent3"/>
              </a:solidFill>
              <a:latin typeface="+mj-lt"/>
            </a:rPr>
            <a:t>%</a:t>
          </a:r>
          <a:endParaRPr lang="en-GB" sz="4000" b="1" spc="-150" baseline="30000" dirty="0">
            <a:solidFill>
              <a:schemeClr val="accent3"/>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120B5-29B2-48E8-AFD9-D5F30F2B3347}" type="datetimeFigureOut">
              <a:rPr lang="en-GB" smtClean="0"/>
              <a:t>24/06/2022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5D583-E706-456B-8383-27AD56F295A3}" type="slidenum">
              <a:rPr lang="en-GB" smtClean="0"/>
              <a:t>‹#›</a:t>
            </a:fld>
            <a:endParaRPr lang="en-GB"/>
          </a:p>
        </p:txBody>
      </p:sp>
    </p:spTree>
    <p:extLst>
      <p:ext uri="{BB962C8B-B14F-4D97-AF65-F5344CB8AC3E}">
        <p14:creationId xmlns:p14="http://schemas.microsoft.com/office/powerpoint/2010/main" val="369207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Dr Imtiaz: </a:t>
            </a:r>
            <a:r>
              <a:rPr lang="en-GB" dirty="0">
                <a:latin typeface="Arial" panose="020B0604020202020204" pitchFamily="34" charset="0"/>
                <a:cs typeface="Arial" panose="020B0604020202020204" pitchFamily="34" charset="0"/>
              </a:rPr>
              <a:t>Welcome</a:t>
            </a:r>
          </a:p>
        </p:txBody>
      </p:sp>
      <p:sp>
        <p:nvSpPr>
          <p:cNvPr id="4" name="Slide Number Placeholder 3"/>
          <p:cNvSpPr>
            <a:spLocks noGrp="1"/>
          </p:cNvSpPr>
          <p:nvPr>
            <p:ph type="sldNum" sz="quarter" idx="5"/>
          </p:nvPr>
        </p:nvSpPr>
        <p:spPr/>
        <p:txBody>
          <a:bodyPr/>
          <a:lstStyle/>
          <a:p>
            <a:fld id="{1DF5D583-E706-456B-8383-27AD56F295A3}" type="slidenum">
              <a:rPr lang="en-GB" smtClean="0"/>
              <a:t>1</a:t>
            </a:fld>
            <a:endParaRPr lang="en-GB"/>
          </a:p>
        </p:txBody>
      </p:sp>
    </p:spTree>
    <p:extLst>
      <p:ext uri="{BB962C8B-B14F-4D97-AF65-F5344CB8AC3E}">
        <p14:creationId xmlns:p14="http://schemas.microsoft.com/office/powerpoint/2010/main" val="365697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Additional benefits of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include providing convenience, as it can be initiated at home for most patients and a safety profile, which demonstrated similar rates of overall AEs compared to teriflunomide, with the majority being mild to moderate and not resulting in treatment discontinuation.</a:t>
            </a:r>
          </a:p>
          <a:p>
            <a:endParaRPr lang="en-GB" b="1" dirty="0"/>
          </a:p>
        </p:txBody>
      </p:sp>
      <p:sp>
        <p:nvSpPr>
          <p:cNvPr id="4" name="Slide Number Placeholder 3"/>
          <p:cNvSpPr>
            <a:spLocks noGrp="1"/>
          </p:cNvSpPr>
          <p:nvPr>
            <p:ph type="sldNum" sz="quarter" idx="5"/>
          </p:nvPr>
        </p:nvSpPr>
        <p:spPr/>
        <p:txBody>
          <a:bodyPr/>
          <a:lstStyle/>
          <a:p>
            <a:fld id="{1DF5D583-E706-456B-8383-27AD56F295A3}" type="slidenum">
              <a:rPr lang="en-GB" smtClean="0"/>
              <a:t>10</a:t>
            </a:fld>
            <a:endParaRPr lang="en-GB"/>
          </a:p>
        </p:txBody>
      </p:sp>
    </p:spTree>
    <p:extLst>
      <p:ext uri="{BB962C8B-B14F-4D97-AF65-F5344CB8AC3E}">
        <p14:creationId xmlns:p14="http://schemas.microsoft.com/office/powerpoint/2010/main" val="36541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That’s very interesting, thank you. May I ask you to elaborate on some of the relevant efficacy outcomes?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Dr </a:t>
            </a:r>
            <a:r>
              <a:rPr lang="en-US" sz="1200" b="1" dirty="0" err="1">
                <a:effectLst/>
                <a:latin typeface="Arial" panose="020B0604020202020204" pitchFamily="34" charset="0"/>
                <a:ea typeface="Calibri" panose="020F0502020204030204" pitchFamily="34" charset="0"/>
                <a:cs typeface="Arial" panose="020B0604020202020204" pitchFamily="34" charset="0"/>
              </a:rPr>
              <a:t>Guger</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Absolutely, beginning with the primary endpoint analysis in the OPTIMUM study, </a:t>
            </a:r>
            <a:r>
              <a:rPr lang="en-US" sz="1200" dirty="0" err="1">
                <a:effectLst/>
                <a:latin typeface="Arial" panose="020B0604020202020204" pitchFamily="34" charset="0"/>
                <a:ea typeface="Calibri" panose="020F0502020204030204" pitchFamily="34" charset="0"/>
                <a:cs typeface="Arial" panose="020B0604020202020204" pitchFamily="34" charset="0"/>
              </a:rPr>
              <a:t>ponesimod</a:t>
            </a:r>
            <a:r>
              <a:rPr lang="en-US" sz="1200" dirty="0">
                <a:effectLst/>
                <a:latin typeface="Arial" panose="020B0604020202020204" pitchFamily="34" charset="0"/>
                <a:ea typeface="Calibri" panose="020F0502020204030204" pitchFamily="34" charset="0"/>
                <a:cs typeface="Arial" panose="020B0604020202020204" pitchFamily="34" charset="0"/>
              </a:rPr>
              <a:t> demonstrated a 30.5% relative reduction in </a:t>
            </a:r>
            <a:r>
              <a:rPr lang="en-US" sz="1200" dirty="0" err="1">
                <a:effectLst/>
                <a:latin typeface="Arial" panose="020B0604020202020204" pitchFamily="34" charset="0"/>
                <a:ea typeface="Calibri" panose="020F0502020204030204" pitchFamily="34" charset="0"/>
                <a:cs typeface="Arial" panose="020B0604020202020204" pitchFamily="34" charset="0"/>
              </a:rPr>
              <a:t>annualised</a:t>
            </a:r>
            <a:r>
              <a:rPr lang="en-US" sz="1200" dirty="0">
                <a:effectLst/>
                <a:latin typeface="Arial" panose="020B0604020202020204" pitchFamily="34" charset="0"/>
                <a:ea typeface="Calibri" panose="020F0502020204030204" pitchFamily="34" charset="0"/>
                <a:cs typeface="Arial" panose="020B0604020202020204" pitchFamily="34" charset="0"/>
              </a:rPr>
              <a:t> relapse rate compared to teriflunomide 14mg. This means that 71% of patients taking PONVORY</a:t>
            </a:r>
            <a:r>
              <a:rPr lang="en-US" sz="1200" baseline="30000" dirty="0">
                <a:effectLst/>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were relapse-free during the 2-year Phase III study.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sz="1100" b="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11</a:t>
            </a:fld>
            <a:endParaRPr lang="en-GB"/>
          </a:p>
        </p:txBody>
      </p:sp>
    </p:spTree>
    <p:extLst>
      <p:ext uri="{BB962C8B-B14F-4D97-AF65-F5344CB8AC3E}">
        <p14:creationId xmlns:p14="http://schemas.microsoft.com/office/powerpoint/2010/main" val="418477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Dr </a:t>
            </a:r>
            <a:r>
              <a:rPr lang="en-US" sz="1200" b="1" dirty="0" err="1">
                <a:effectLst/>
                <a:latin typeface="Arial" panose="020B0604020202020204" pitchFamily="34" charset="0"/>
                <a:ea typeface="Calibri" panose="020F0502020204030204" pitchFamily="34" charset="0"/>
                <a:cs typeface="Arial" panose="020B0604020202020204" pitchFamily="34" charset="0"/>
              </a:rPr>
              <a:t>Guger</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You could also increase the clinical benefit by using </a:t>
            </a:r>
            <a:r>
              <a:rPr lang="en-US" sz="1200" dirty="0">
                <a:effectLst/>
                <a:latin typeface="Arial" panose="020B0604020202020204" pitchFamily="34" charset="0"/>
                <a:ea typeface="Calibri" panose="020F0502020204030204" pitchFamily="34" charset="0"/>
                <a:cs typeface="Arial" panose="020B0604020202020204" pitchFamily="34" charset="0"/>
              </a:rPr>
              <a:t>PONVORY</a:t>
            </a:r>
            <a:r>
              <a:rPr lang="en-US"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in patients with early disease. In a post-hoc analysis of the OPTIMUM study, </a:t>
            </a:r>
            <a:r>
              <a:rPr lang="en-US" sz="1200" dirty="0" err="1">
                <a:effectLst/>
                <a:latin typeface="Arial" panose="020B0604020202020204" pitchFamily="34" charset="0"/>
                <a:ea typeface="Calibri" panose="020F0502020204030204" pitchFamily="34" charset="0"/>
                <a:cs typeface="Arial" panose="020B0604020202020204" pitchFamily="34" charset="0"/>
              </a:rPr>
              <a:t>ponesimod</a:t>
            </a:r>
            <a:r>
              <a:rPr lang="en-GB" sz="1200" dirty="0">
                <a:effectLst/>
                <a:latin typeface="Arial" panose="020B0604020202020204" pitchFamily="34" charset="0"/>
                <a:ea typeface="Calibri" panose="020F0502020204030204" pitchFamily="34" charset="0"/>
                <a:cs typeface="Arial" panose="020B0604020202020204" pitchFamily="34" charset="0"/>
              </a:rPr>
              <a:t> reduced ARR by 42% compared to teriflunomide in a subgroup of treatment-naïve patients with EDSS ≤3.</a:t>
            </a:r>
          </a:p>
          <a:p>
            <a:pPr marL="0" lvl="0" indent="0" rtl="0">
              <a:lnSpc>
                <a:spcPct val="107000"/>
              </a:lnSpc>
              <a:buFont typeface="Symbol" panose="05050102010706020507" pitchFamily="18" charset="2"/>
              <a:buNone/>
            </a:pPr>
            <a:endParaRPr lang="en-GB" sz="1100" b="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12</a:t>
            </a:fld>
            <a:endParaRPr lang="en-GB"/>
          </a:p>
        </p:txBody>
      </p:sp>
    </p:spTree>
    <p:extLst>
      <p:ext uri="{BB962C8B-B14F-4D97-AF65-F5344CB8AC3E}">
        <p14:creationId xmlns:p14="http://schemas.microsoft.com/office/powerpoint/2010/main" val="142070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7000"/>
              </a:lnSpc>
              <a:buFont typeface="Symbol" panose="05050102010706020507" pitchFamily="18" charset="2"/>
              <a:buNone/>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In addition, a secondary endpoint from the OPTIMUM study showed that approximately </a:t>
            </a:r>
            <a:r>
              <a:rPr lang="en-US" sz="1200" dirty="0">
                <a:effectLst/>
                <a:latin typeface="Arial" panose="020B0604020202020204" pitchFamily="34" charset="0"/>
                <a:ea typeface="Calibri" panose="020F0502020204030204" pitchFamily="34" charset="0"/>
                <a:cs typeface="Arial" panose="020B0604020202020204" pitchFamily="34" charset="0"/>
              </a:rPr>
              <a:t>90% of patients taking PONVORY</a:t>
            </a:r>
            <a:r>
              <a:rPr lang="en-US" sz="1200" baseline="30000" dirty="0">
                <a:effectLst/>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did not experience sustained disability progression for 12 weeks over the 2-year study period, </a:t>
            </a:r>
            <a:r>
              <a:rPr lang="en-GB" sz="1200" dirty="0">
                <a:effectLst/>
                <a:latin typeface="Arial" panose="020B0604020202020204" pitchFamily="34" charset="0"/>
                <a:ea typeface="Calibri" panose="020F0502020204030204" pitchFamily="34" charset="0"/>
                <a:cs typeface="Arial" panose="020B0604020202020204" pitchFamily="34" charset="0"/>
              </a:rPr>
              <a:t>but this was not proven to be statistically significant compared to the active comparator</a:t>
            </a:r>
            <a:r>
              <a:rPr lang="en-US" sz="1200" dirty="0">
                <a:effectLst/>
                <a:latin typeface="Arial" panose="020B0604020202020204" pitchFamily="34" charset="0"/>
                <a:ea typeface="Calibri" panose="020F0502020204030204" pitchFamily="34" charset="0"/>
                <a:cs typeface="Arial" panose="020B0604020202020204" pitchFamily="34" charset="0"/>
              </a:rPr>
              <a:t>.</a:t>
            </a:r>
            <a:endParaRPr lang="en-GB" sz="12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13</a:t>
            </a:fld>
            <a:endParaRPr lang="en-GB"/>
          </a:p>
        </p:txBody>
      </p:sp>
    </p:spTree>
    <p:extLst>
      <p:ext uri="{BB962C8B-B14F-4D97-AF65-F5344CB8AC3E}">
        <p14:creationId xmlns:p14="http://schemas.microsoft.com/office/powerpoint/2010/main" val="239889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Dr </a:t>
            </a:r>
            <a:r>
              <a:rPr lang="en-US" sz="1200" b="1" dirty="0" err="1">
                <a:effectLst/>
                <a:latin typeface="Arial" panose="020B0604020202020204" pitchFamily="34" charset="0"/>
                <a:ea typeface="Calibri" panose="020F0502020204030204" pitchFamily="34" charset="0"/>
                <a:cs typeface="Arial" panose="020B0604020202020204" pitchFamily="34" charset="0"/>
              </a:rPr>
              <a:t>Guger</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Furthermore, in a post-hoc analysis from the OPTIMUM study, </a:t>
            </a:r>
            <a:r>
              <a:rPr lang="en-US" sz="1200" dirty="0" err="1">
                <a:effectLst/>
                <a:latin typeface="Arial" panose="020B0604020202020204" pitchFamily="34" charset="0"/>
                <a:ea typeface="Calibri" panose="020F0502020204030204" pitchFamily="34" charset="0"/>
                <a:cs typeface="Arial" panose="020B0604020202020204" pitchFamily="34" charset="0"/>
              </a:rPr>
              <a:t>ponesimod</a:t>
            </a:r>
            <a:r>
              <a:rPr lang="en-US" sz="1200" dirty="0">
                <a:effectLst/>
                <a:latin typeface="Arial" panose="020B0604020202020204" pitchFamily="34" charset="0"/>
                <a:ea typeface="Calibri" panose="020F0502020204030204" pitchFamily="34" charset="0"/>
                <a:cs typeface="Arial" panose="020B0604020202020204" pitchFamily="34" charset="0"/>
              </a:rPr>
              <a:t> was also found to improve EDSS score compared to teriflunomide at Week 108.</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0" lvl="0" indent="0" rtl="0">
              <a:lnSpc>
                <a:spcPct val="107000"/>
              </a:lnSpc>
              <a:buFont typeface="Symbol" panose="05050102010706020507" pitchFamily="18" charset="2"/>
              <a:buNone/>
            </a:pPr>
            <a:endParaRPr lang="en-GB" sz="1100" b="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14</a:t>
            </a:fld>
            <a:endParaRPr lang="en-GB"/>
          </a:p>
        </p:txBody>
      </p:sp>
    </p:spTree>
    <p:extLst>
      <p:ext uri="{BB962C8B-B14F-4D97-AF65-F5344CB8AC3E}">
        <p14:creationId xmlns:p14="http://schemas.microsoft.com/office/powerpoint/2010/main" val="403036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a:t>
            </a:r>
            <a:r>
              <a:rPr lang="en-GB" sz="1200" dirty="0">
                <a:effectLst/>
                <a:latin typeface="Arial" panose="020B0604020202020204" pitchFamily="34" charset="0"/>
                <a:ea typeface="Calibri" panose="020F0502020204030204" pitchFamily="34" charset="0"/>
                <a:cs typeface="Arial" panose="020B0604020202020204" pitchFamily="34" charset="0"/>
              </a:rPr>
              <a:t> Thank you. One thing that really stood out to me today as I was visiting the booth was the ‘agility’ aspect of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Can you tell me a bit more about what agility means in the context of a MS treatment?</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That’s a very interesting question. To answer this, we need to look at the pharmacodynamic and pharmacokinetic properties of S1PR modulators. Beginning with the pharmacodynamic profile, treatment with S1PR modulators causes a reduction in blood lymphocyte count, which may increase susceptibility to infections. Alongside this, the pharmacokinetic profile of S1PR modulators will determine how long it takes to eliminate them from the body.</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15</a:t>
            </a:fld>
            <a:endParaRPr lang="en-GB"/>
          </a:p>
        </p:txBody>
      </p:sp>
    </p:spTree>
    <p:extLst>
      <p:ext uri="{BB962C8B-B14F-4D97-AF65-F5344CB8AC3E}">
        <p14:creationId xmlns:p14="http://schemas.microsoft.com/office/powerpoint/2010/main" val="185492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When we speak about agile management it refers to the ability to pause and resume treatment in instances where this may be clinically required. We can from here conclude that a shorter reversibility profile and washout period could provide an increased flexibility for the doctor to tailor a patients’ treatment to their changing clinical circumstances.</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16</a:t>
            </a:fld>
            <a:endParaRPr lang="en-GB"/>
          </a:p>
        </p:txBody>
      </p:sp>
    </p:spTree>
    <p:extLst>
      <p:ext uri="{BB962C8B-B14F-4D97-AF65-F5344CB8AC3E}">
        <p14:creationId xmlns:p14="http://schemas.microsoft.com/office/powerpoint/2010/main" val="1837391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Thank you, the concept of agile management is now clear. However, as a follow-up question, you mentioned that there may be instances where agile management could be clinically required. Do you have any examples to give this further context?</a:t>
            </a:r>
          </a:p>
          <a:p>
            <a:pPr>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Agile management could help enhance the control we as physicians have over our patients’ MS treatment.</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Examples of instances where this could be clinically necessary are when unexpected events occur that impact on the MS treatment.</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For example, a severe unexpected infection is an obvious event that requires agility. Complications associated with certain adverse events is another example that may require agile management.</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 third example relates to the fact that we mainly treat female patients diagnosed with MS in their 20s and 30s, meaning family planning is a life event that requires careful consideration and the ability to pause treatment. To summarise, agile management could help to strike the balance between providing effective treatment but also allow us to account for our patients’ changing circumstances.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17</a:t>
            </a:fld>
            <a:endParaRPr lang="en-GB"/>
          </a:p>
        </p:txBody>
      </p:sp>
    </p:spTree>
    <p:extLst>
      <p:ext uri="{BB962C8B-B14F-4D97-AF65-F5344CB8AC3E}">
        <p14:creationId xmlns:p14="http://schemas.microsoft.com/office/powerpoint/2010/main" val="18778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That makes perfect sense, thank you. I’m now clear on how agile management is defined and examples of when it could be useful. However, I’m still not entirely clear on how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is different to other similar treatments. Maybe you could elaborate more on exactly how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provides agility?</a:t>
            </a:r>
            <a:r>
              <a:rPr lang="en-GB" sz="1200" b="1"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As a starting point, I should explain that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is a DMT of S1PR modulator class, which through selective interaction with the S1P receptor 1 blocks the egress of lymphocytes from lymph nodes. This results in a decrease in peripheral lymphocyte count and may also reduce inflammatory cell infiltration of the central nervous system.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 key difference of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compared to other S1PR modulators is that it has the fastest reversibility profile. After stopping treatment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pharmacodynamic modelling has indicated that the lymphocyte levels returned to the normal range within 1-2 weeks.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Now, looking at the pharmacokinetic profile of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it shows a short 7-day washout period, meaning it leaves the body naturally within 1 week of treatment discontinuation. </a:t>
            </a:r>
            <a:r>
              <a:rPr lang="en-GB" sz="1200" baseline="300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In addition, no active metabolites were found.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Taken together, the fast 7-day washout and 1 to 2 weeks of lymphocyte recovery could give us the agility to quickly pause and resume treatment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if clinically needed.</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5D583-E706-456B-8383-27AD56F295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61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On the other hand, when initiating treatment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it shows fast onset of action with the lymphocyte levels reaching their lowest counts within 1 to 2 weeks.</a:t>
            </a:r>
          </a:p>
          <a:p>
            <a:pPr marL="0" lvl="0" indent="0" rtl="0">
              <a:lnSpc>
                <a:spcPct val="107000"/>
              </a:lnSpc>
              <a:buFont typeface="Symbol" panose="05050102010706020507" pitchFamily="18" charset="2"/>
              <a:buNone/>
            </a:pPr>
            <a:endParaRPr lang="en-GB" sz="1100" b="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19</a:t>
            </a:fld>
            <a:endParaRPr lang="en-GB"/>
          </a:p>
        </p:txBody>
      </p:sp>
    </p:spTree>
    <p:extLst>
      <p:ext uri="{BB962C8B-B14F-4D97-AF65-F5344CB8AC3E}">
        <p14:creationId xmlns:p14="http://schemas.microsoft.com/office/powerpoint/2010/main" val="225667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Dr Imtiaz to introduce himself and then pass over to Dr </a:t>
            </a:r>
            <a:r>
              <a:rPr lang="en-GB" sz="1200" dirty="0" err="1">
                <a:effectLst/>
                <a:latin typeface="Arial" panose="020B0604020202020204" pitchFamily="34" charset="0"/>
                <a:ea typeface="Calibri" panose="020F0502020204030204" pitchFamily="34" charset="0"/>
                <a:cs typeface="Arial" panose="020B0604020202020204" pitchFamily="34" charset="0"/>
              </a:rPr>
              <a:t>Guger</a:t>
            </a:r>
            <a:r>
              <a:rPr lang="en-GB" sz="1200" dirty="0">
                <a:effectLst/>
                <a:latin typeface="Arial" panose="020B0604020202020204" pitchFamily="34" charset="0"/>
                <a:ea typeface="Calibri" panose="020F0502020204030204" pitchFamily="34" charset="0"/>
                <a:cs typeface="Arial" panose="020B0604020202020204" pitchFamily="34" charset="0"/>
              </a:rPr>
              <a:t> to give his introduction.</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2</a:t>
            </a:fld>
            <a:endParaRPr lang="en-GB"/>
          </a:p>
        </p:txBody>
      </p:sp>
    </p:spTree>
    <p:extLst>
      <p:ext uri="{BB962C8B-B14F-4D97-AF65-F5344CB8AC3E}">
        <p14:creationId xmlns:p14="http://schemas.microsoft.com/office/powerpoint/2010/main" val="231649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At this point, I’ve understood how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can provide agility. For my next question I wanted to ask, thinking about your clinical practice, what patients do you think could benefit from agile management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As we have already touched on, it is natural that the treatment preferences of patients living with MS are influenced by everyday-related factors and will evolve over time based on their individual circumstances. I would like to emphasise again, that the agility to pause the treatment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if clinically needed could be helpful to allow for patients to balance their needs for effective treatment with their life events. This is of particular importance to patients who consider family planning a priority or where there are concerns about severe unexpected infections.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Thank you for sharing your thoughts. I’d also be interested in knowing if agile management brings any benefits to clinicians?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Dr </a:t>
            </a:r>
            <a:r>
              <a:rPr lang="en-US" sz="1200" b="1" dirty="0" err="1">
                <a:effectLst/>
                <a:latin typeface="Arial" panose="020B0604020202020204" pitchFamily="34" charset="0"/>
                <a:ea typeface="Calibri" panose="020F0502020204030204" pitchFamily="34" charset="0"/>
                <a:cs typeface="Arial" panose="020B0604020202020204" pitchFamily="34" charset="0"/>
              </a:rPr>
              <a:t>Guger</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We as clinicians have an important role to ensure control of our patients’ MS treatment and to manage our patients appropriately in unique individual circumstances. This could include supporting patients to navigate the uncertainty around switching or stopping treatment, either temporarily or permanently. </a:t>
            </a:r>
            <a:r>
              <a:rPr lang="en-GB" sz="1200" dirty="0">
                <a:effectLst/>
                <a:latin typeface="Arial" panose="020B0604020202020204" pitchFamily="34" charset="0"/>
                <a:ea typeface="Calibri" panose="020F0502020204030204" pitchFamily="34" charset="0"/>
                <a:cs typeface="Arial" panose="020B0604020202020204" pitchFamily="34" charset="0"/>
              </a:rPr>
              <a:t>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could help us tailor our patients’ treatment to their needs, which in turn could help us to provide consistent agile management to our patients.</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20</a:t>
            </a:fld>
            <a:endParaRPr lang="en-GB"/>
          </a:p>
        </p:txBody>
      </p:sp>
    </p:spTree>
    <p:extLst>
      <p:ext uri="{BB962C8B-B14F-4D97-AF65-F5344CB8AC3E}">
        <p14:creationId xmlns:p14="http://schemas.microsoft.com/office/powerpoint/2010/main" val="209529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rPr>
              <a:t>Dr Imtiaz</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Thank you for sharing your perspective. The discussion around agile management with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US" sz="1200" dirty="0">
                <a:effectLst/>
                <a:latin typeface="Arial" panose="020B0604020202020204" pitchFamily="34" charset="0"/>
                <a:ea typeface="Calibri" panose="020F0502020204030204" pitchFamily="34" charset="0"/>
                <a:cs typeface="Arial" panose="020B0604020202020204" pitchFamily="34" charset="0"/>
              </a:rPr>
              <a:t> has been very fruitful and informative. I would now like to invite members of the audience to ask any additional questions?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1DF5D583-E706-456B-8383-27AD56F295A3}" type="slidenum">
              <a:rPr lang="en-GB" smtClean="0"/>
              <a:t>21</a:t>
            </a:fld>
            <a:endParaRPr lang="en-GB"/>
          </a:p>
        </p:txBody>
      </p:sp>
    </p:spTree>
    <p:extLst>
      <p:ext uri="{BB962C8B-B14F-4D97-AF65-F5344CB8AC3E}">
        <p14:creationId xmlns:p14="http://schemas.microsoft.com/office/powerpoint/2010/main" val="53523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23</a:t>
            </a:fld>
            <a:endParaRPr lang="en-GB"/>
          </a:p>
        </p:txBody>
      </p:sp>
    </p:spTree>
    <p:extLst>
      <p:ext uri="{BB962C8B-B14F-4D97-AF65-F5344CB8AC3E}">
        <p14:creationId xmlns:p14="http://schemas.microsoft.com/office/powerpoint/2010/main" val="2510273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24</a:t>
            </a:fld>
            <a:endParaRPr lang="en-GB"/>
          </a:p>
        </p:txBody>
      </p:sp>
    </p:spTree>
    <p:extLst>
      <p:ext uri="{BB962C8B-B14F-4D97-AF65-F5344CB8AC3E}">
        <p14:creationId xmlns:p14="http://schemas.microsoft.com/office/powerpoint/2010/main" val="3630444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25</a:t>
            </a:fld>
            <a:endParaRPr lang="en-GB"/>
          </a:p>
        </p:txBody>
      </p:sp>
    </p:spTree>
    <p:extLst>
      <p:ext uri="{BB962C8B-B14F-4D97-AF65-F5344CB8AC3E}">
        <p14:creationId xmlns:p14="http://schemas.microsoft.com/office/powerpoint/2010/main" val="1659254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27</a:t>
            </a:fld>
            <a:endParaRPr lang="en-GB"/>
          </a:p>
        </p:txBody>
      </p:sp>
    </p:spTree>
    <p:extLst>
      <p:ext uri="{BB962C8B-B14F-4D97-AF65-F5344CB8AC3E}">
        <p14:creationId xmlns:p14="http://schemas.microsoft.com/office/powerpoint/2010/main" val="138802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28</a:t>
            </a:fld>
            <a:endParaRPr lang="en-GB"/>
          </a:p>
        </p:txBody>
      </p:sp>
    </p:spTree>
    <p:extLst>
      <p:ext uri="{BB962C8B-B14F-4D97-AF65-F5344CB8AC3E}">
        <p14:creationId xmlns:p14="http://schemas.microsoft.com/office/powerpoint/2010/main" val="70208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29</a:t>
            </a:fld>
            <a:endParaRPr lang="en-GB"/>
          </a:p>
        </p:txBody>
      </p:sp>
    </p:spTree>
    <p:extLst>
      <p:ext uri="{BB962C8B-B14F-4D97-AF65-F5344CB8AC3E}">
        <p14:creationId xmlns:p14="http://schemas.microsoft.com/office/powerpoint/2010/main" val="81657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1DF5D583-E706-456B-8383-27AD56F295A3}" type="slidenum">
              <a:rPr lang="en-GB" smtClean="0"/>
              <a:t>30</a:t>
            </a:fld>
            <a:endParaRPr lang="en-GB"/>
          </a:p>
        </p:txBody>
      </p:sp>
    </p:spTree>
    <p:extLst>
      <p:ext uri="{BB962C8B-B14F-4D97-AF65-F5344CB8AC3E}">
        <p14:creationId xmlns:p14="http://schemas.microsoft.com/office/powerpoint/2010/main" val="203302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Once again, I would like to thank Dr </a:t>
            </a:r>
            <a:r>
              <a:rPr lang="en-GB" sz="1200" dirty="0" err="1">
                <a:effectLst/>
                <a:latin typeface="Arial" panose="020B0604020202020204" pitchFamily="34" charset="0"/>
                <a:ea typeface="Calibri" panose="020F0502020204030204" pitchFamily="34" charset="0"/>
                <a:cs typeface="Arial" panose="020B0604020202020204" pitchFamily="34" charset="0"/>
              </a:rPr>
              <a:t>Guger</a:t>
            </a:r>
            <a:r>
              <a:rPr lang="en-GB" sz="1200" dirty="0">
                <a:effectLst/>
                <a:latin typeface="Arial" panose="020B0604020202020204" pitchFamily="34" charset="0"/>
                <a:ea typeface="Calibri" panose="020F0502020204030204" pitchFamily="34" charset="0"/>
                <a:cs typeface="Arial" panose="020B0604020202020204" pitchFamily="34" charset="0"/>
              </a:rPr>
              <a:t> for his participation and the audience for their contributions to the discussion. Change to next slide to end on PI</a:t>
            </a:r>
            <a:br>
              <a:rPr lang="en-GB" sz="1800" b="1" dirty="0">
                <a:effectLst/>
                <a:latin typeface="Verdana" panose="020B0604030504040204" pitchFamily="34" charset="0"/>
                <a:ea typeface="Calibri" panose="020F0502020204030204" pitchFamily="34" charset="0"/>
                <a:cs typeface="Arial" panose="020B0604020202020204" pitchFamily="34" charset="0"/>
              </a:rPr>
            </a:br>
            <a:endParaRPr lang="en-GB" b="1" dirty="0"/>
          </a:p>
        </p:txBody>
      </p:sp>
      <p:sp>
        <p:nvSpPr>
          <p:cNvPr id="4" name="Slide Number Placeholder 3"/>
          <p:cNvSpPr>
            <a:spLocks noGrp="1"/>
          </p:cNvSpPr>
          <p:nvPr>
            <p:ph type="sldNum" sz="quarter" idx="5"/>
          </p:nvPr>
        </p:nvSpPr>
        <p:spPr/>
        <p:txBody>
          <a:bodyPr/>
          <a:lstStyle/>
          <a:p>
            <a:fld id="{1DF5D583-E706-456B-8383-27AD56F295A3}" type="slidenum">
              <a:rPr lang="en-GB" smtClean="0"/>
              <a:t>31</a:t>
            </a:fld>
            <a:endParaRPr lang="en-GB"/>
          </a:p>
        </p:txBody>
      </p:sp>
    </p:spTree>
    <p:extLst>
      <p:ext uri="{BB962C8B-B14F-4D97-AF65-F5344CB8AC3E}">
        <p14:creationId xmlns:p14="http://schemas.microsoft.com/office/powerpoint/2010/main" val="359163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To be briefly mentioned and slide paused on for 5 seconds so audience can read </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3</a:t>
            </a:fld>
            <a:endParaRPr lang="en-GB"/>
          </a:p>
        </p:txBody>
      </p:sp>
    </p:spTree>
    <p:extLst>
      <p:ext uri="{BB962C8B-B14F-4D97-AF65-F5344CB8AC3E}">
        <p14:creationId xmlns:p14="http://schemas.microsoft.com/office/powerpoint/2010/main" val="5655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To be briefly mentioned and slide paused on for 5 seconds so audience can read </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4</a:t>
            </a:fld>
            <a:endParaRPr lang="en-GB"/>
          </a:p>
        </p:txBody>
      </p:sp>
    </p:spTree>
    <p:extLst>
      <p:ext uri="{BB962C8B-B14F-4D97-AF65-F5344CB8AC3E}">
        <p14:creationId xmlns:p14="http://schemas.microsoft.com/office/powerpoint/2010/main" val="222711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To be briefly mentioned and slide paused on for 5 seconds so audience can read </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5</a:t>
            </a:fld>
            <a:endParaRPr lang="en-GB"/>
          </a:p>
        </p:txBody>
      </p:sp>
    </p:spTree>
    <p:extLst>
      <p:ext uri="{BB962C8B-B14F-4D97-AF65-F5344CB8AC3E}">
        <p14:creationId xmlns:p14="http://schemas.microsoft.com/office/powerpoint/2010/main" val="427887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To be briefly mentioned and slide paused on for 5 seconds so audience can read </a:t>
            </a:r>
          </a:p>
          <a:p>
            <a:endParaRPr lang="en-GB" dirty="0"/>
          </a:p>
        </p:txBody>
      </p:sp>
      <p:sp>
        <p:nvSpPr>
          <p:cNvPr id="4" name="Slide Number Placeholder 3"/>
          <p:cNvSpPr>
            <a:spLocks noGrp="1"/>
          </p:cNvSpPr>
          <p:nvPr>
            <p:ph type="sldNum" sz="quarter" idx="5"/>
          </p:nvPr>
        </p:nvSpPr>
        <p:spPr/>
        <p:txBody>
          <a:bodyPr/>
          <a:lstStyle/>
          <a:p>
            <a:fld id="{1DF5D583-E706-456B-8383-27AD56F295A3}" type="slidenum">
              <a:rPr lang="en-GB" smtClean="0"/>
              <a:t>6</a:t>
            </a:fld>
            <a:endParaRPr lang="en-GB"/>
          </a:p>
        </p:txBody>
      </p:sp>
    </p:spTree>
    <p:extLst>
      <p:ext uri="{BB962C8B-B14F-4D97-AF65-F5344CB8AC3E}">
        <p14:creationId xmlns:p14="http://schemas.microsoft.com/office/powerpoint/2010/main" val="306275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Dr Imtiaz: </a:t>
            </a:r>
            <a:r>
              <a:rPr lang="en-GB" sz="1200" b="0" dirty="0">
                <a:effectLst/>
                <a:latin typeface="Arial" panose="020B0604020202020204" pitchFamily="34" charset="0"/>
                <a:cs typeface="Arial" panose="020B0604020202020204" pitchFamily="34" charset="0"/>
              </a:rPr>
              <a:t>B</a:t>
            </a:r>
            <a:r>
              <a:rPr lang="en-GB" sz="1200" dirty="0">
                <a:effectLst/>
                <a:latin typeface="Arial" panose="020B0604020202020204" pitchFamily="34" charset="0"/>
                <a:ea typeface="Calibri" panose="020F0502020204030204" pitchFamily="34" charset="0"/>
                <a:cs typeface="Arial" panose="020B0604020202020204" pitchFamily="34" charset="0"/>
              </a:rPr>
              <a:t>rief summary of what will be covered in the session </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7</a:t>
            </a:fld>
            <a:endParaRPr lang="en-GB"/>
          </a:p>
        </p:txBody>
      </p:sp>
    </p:spTree>
    <p:extLst>
      <p:ext uri="{BB962C8B-B14F-4D97-AF65-F5344CB8AC3E}">
        <p14:creationId xmlns:p14="http://schemas.microsoft.com/office/powerpoint/2010/main" val="100867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Imtiaz: </a:t>
            </a:r>
            <a:r>
              <a:rPr lang="en-GB" sz="1200" dirty="0">
                <a:effectLst/>
                <a:latin typeface="Arial" panose="020B0604020202020204" pitchFamily="34" charset="0"/>
                <a:ea typeface="Calibri" panose="020F0502020204030204" pitchFamily="34" charset="0"/>
                <a:cs typeface="Arial" panose="020B0604020202020204" pitchFamily="34" charset="0"/>
              </a:rPr>
              <a:t>So, to begin, I was interested in finding out what you think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brings to the market as a treatment option? What attributes stand out to you?</a:t>
            </a:r>
          </a:p>
          <a:p>
            <a:pPr>
              <a:lnSpc>
                <a:spcPct val="107000"/>
              </a:lnSpc>
              <a:spcAft>
                <a:spcPts val="80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The main advantage of PONVORY</a:t>
            </a:r>
            <a:r>
              <a:rPr lang="en-GB" sz="1200" baseline="300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 compared to other DMTs is the unique combination of being an efficacious treatment and providing agility, which means the possibility </a:t>
            </a:r>
            <a:r>
              <a:rPr lang="en-US" sz="1200" dirty="0">
                <a:effectLst/>
                <a:latin typeface="Arial" panose="020B0604020202020204" pitchFamily="34" charset="0"/>
                <a:ea typeface="Calibri" panose="020F0502020204030204" pitchFamily="34" charset="0"/>
                <a:cs typeface="Arial" panose="020B0604020202020204" pitchFamily="34" charset="0"/>
              </a:rPr>
              <a:t>to adapt to changing clinical circumstances</a:t>
            </a:r>
            <a:r>
              <a:rPr lang="en-GB" sz="1200" dirty="0">
                <a:effectLst/>
                <a:latin typeface="Arial" panose="020B0604020202020204" pitchFamily="34" charset="0"/>
                <a:ea typeface="Calibri" panose="020F0502020204030204" pitchFamily="34" charset="0"/>
                <a:cs typeface="Arial" panose="020B0604020202020204" pitchFamily="34" charset="0"/>
              </a:rPr>
              <a:t>. </a:t>
            </a:r>
          </a:p>
          <a:p>
            <a:pPr>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8</a:t>
            </a:fld>
            <a:endParaRPr lang="en-GB"/>
          </a:p>
        </p:txBody>
      </p:sp>
    </p:spTree>
    <p:extLst>
      <p:ext uri="{BB962C8B-B14F-4D97-AF65-F5344CB8AC3E}">
        <p14:creationId xmlns:p14="http://schemas.microsoft.com/office/powerpoint/2010/main" val="18290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effectLst/>
                <a:latin typeface="Arial" panose="020B0604020202020204" pitchFamily="34" charset="0"/>
                <a:ea typeface="Calibri" panose="020F0502020204030204" pitchFamily="34" charset="0"/>
                <a:cs typeface="Arial" panose="020B0604020202020204" pitchFamily="34" charset="0"/>
              </a:rPr>
              <a:t>Dr </a:t>
            </a:r>
            <a:r>
              <a:rPr lang="en-GB" sz="1200" b="1" dirty="0" err="1">
                <a:effectLst/>
                <a:latin typeface="Arial" panose="020B0604020202020204" pitchFamily="34" charset="0"/>
                <a:ea typeface="Calibri" panose="020F0502020204030204" pitchFamily="34" charset="0"/>
                <a:cs typeface="Arial" panose="020B0604020202020204" pitchFamily="34" charset="0"/>
              </a:rPr>
              <a:t>Guger</a:t>
            </a:r>
            <a:r>
              <a:rPr lang="en-GB" sz="1200" b="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To expand on the first point, </a:t>
            </a:r>
            <a:r>
              <a:rPr lang="en-US" sz="1200" dirty="0" err="1">
                <a:effectLst/>
                <a:latin typeface="Arial" panose="020B0604020202020204" pitchFamily="34" charset="0"/>
                <a:ea typeface="Calibri" panose="020F0502020204030204" pitchFamily="34" charset="0"/>
                <a:cs typeface="Arial" panose="020B0604020202020204" pitchFamily="34" charset="0"/>
              </a:rPr>
              <a:t>ponesimod</a:t>
            </a:r>
            <a:r>
              <a:rPr lang="en-US" sz="1200" dirty="0">
                <a:effectLst/>
                <a:latin typeface="Arial" panose="020B0604020202020204" pitchFamily="34" charset="0"/>
                <a:ea typeface="Calibri" panose="020F0502020204030204" pitchFamily="34" charset="0"/>
                <a:cs typeface="Arial" panose="020B0604020202020204" pitchFamily="34" charset="0"/>
              </a:rPr>
              <a:t> is the first oral DMT to demonstrate superior efficacy compared to an active oral comparator, teriflunomide 14mg. For context, the </a:t>
            </a:r>
            <a:r>
              <a:rPr lang="en-GB" sz="1200" dirty="0">
                <a:effectLst/>
                <a:latin typeface="Arial" panose="020B0604020202020204" pitchFamily="34" charset="0"/>
                <a:ea typeface="Calibri" panose="020F0502020204030204" pitchFamily="34" charset="0"/>
                <a:cs typeface="Arial" panose="020B0604020202020204" pitchFamily="34" charset="0"/>
              </a:rPr>
              <a:t>OPTIMUM study was a Phase III, multicentre, double-blind, active-comparator, superiority randomised study in patients with active RMS. In this study, 1133 patients were randomised to receive either once-daily </a:t>
            </a:r>
            <a:r>
              <a:rPr lang="en-GB" sz="1200" dirty="0" err="1">
                <a:effectLst/>
                <a:latin typeface="Arial" panose="020B0604020202020204" pitchFamily="34" charset="0"/>
                <a:ea typeface="Calibri" panose="020F0502020204030204" pitchFamily="34" charset="0"/>
                <a:cs typeface="Arial" panose="020B0604020202020204" pitchFamily="34" charset="0"/>
              </a:rPr>
              <a:t>ponesimod</a:t>
            </a:r>
            <a:r>
              <a:rPr lang="en-GB" sz="1200" dirty="0">
                <a:effectLst/>
                <a:latin typeface="Arial" panose="020B0604020202020204" pitchFamily="34" charset="0"/>
                <a:ea typeface="Calibri" panose="020F0502020204030204" pitchFamily="34" charset="0"/>
                <a:cs typeface="Arial" panose="020B0604020202020204" pitchFamily="34" charset="0"/>
              </a:rPr>
              <a:t> 20mg or teriflunomide 14mg over a treatment period of 108 weeks. </a:t>
            </a:r>
          </a:p>
          <a:p>
            <a:pPr marL="0" lvl="0" indent="0" rtl="0">
              <a:lnSpc>
                <a:spcPct val="107000"/>
              </a:lnSpc>
              <a:buFont typeface="Symbol" panose="05050102010706020507" pitchFamily="18" charset="2"/>
              <a:buNone/>
            </a:pPr>
            <a:endParaRPr lang="en-GB" sz="1100" b="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F5D583-E706-456B-8383-27AD56F295A3}" type="slidenum">
              <a:rPr lang="en-GB" smtClean="0"/>
              <a:t>9</a:t>
            </a:fld>
            <a:endParaRPr lang="en-GB"/>
          </a:p>
        </p:txBody>
      </p:sp>
    </p:spTree>
    <p:extLst>
      <p:ext uri="{BB962C8B-B14F-4D97-AF65-F5344CB8AC3E}">
        <p14:creationId xmlns:p14="http://schemas.microsoft.com/office/powerpoint/2010/main" val="1242085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Janssen Neuroscience descriptor">
    <p:bg>
      <p:bgPr>
        <a:solidFill>
          <a:srgbClr val="EFEEEC"/>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442C4D-5594-B872-6194-9D736D2E64A3}"/>
              </a:ext>
            </a:extLst>
          </p:cNvPr>
          <p:cNvSpPr/>
          <p:nvPr userDrawn="1"/>
        </p:nvSpPr>
        <p:spPr>
          <a:xfrm>
            <a:off x="8127999" y="5617028"/>
            <a:ext cx="4063998" cy="125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7C34E-7D82-16D8-19F3-3E5465F4BB5C}"/>
              </a:ext>
            </a:extLst>
          </p:cNvPr>
          <p:cNvSpPr/>
          <p:nvPr userDrawn="1"/>
        </p:nvSpPr>
        <p:spPr>
          <a:xfrm>
            <a:off x="-2" y="5617028"/>
            <a:ext cx="12192001" cy="1240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gal code">
            <a:extLst>
              <a:ext uri="{FF2B5EF4-FFF2-40B4-BE49-F238E27FC236}">
                <a16:creationId xmlns:a16="http://schemas.microsoft.com/office/drawing/2014/main" id="{D331175C-138D-6049-9F4B-E113F2091D70}"/>
              </a:ext>
            </a:extLst>
          </p:cNvPr>
          <p:cNvSpPr>
            <a:spLocks noGrp="1"/>
          </p:cNvSpPr>
          <p:nvPr>
            <p:ph type="body" sz="quarter" idx="12" hasCustomPrompt="1"/>
          </p:nvPr>
        </p:nvSpPr>
        <p:spPr>
          <a:xfrm>
            <a:off x="7108136" y="6372755"/>
            <a:ext cx="1442973" cy="199883"/>
          </a:xfrm>
          <a:noFill/>
        </p:spPr>
        <p:txBody>
          <a:bodyPr lIns="0" tIns="0" rIns="0" bIns="0" anchor="ctr" anchorCtr="0"/>
          <a:lstStyle>
            <a:lvl1pPr marL="0" algn="l" defTabSz="914400" rtl="0" eaLnBrk="1" latinLnBrk="0" hangingPunct="1">
              <a:buNone/>
              <a:tabLst>
                <a:tab pos="396875" algn="l"/>
              </a:tabLst>
              <a:defRPr lang="en-US" sz="800" b="0" i="0" kern="1200" baseline="0" dirty="0">
                <a:solidFill>
                  <a:schemeClr val="accent4"/>
                </a:solidFill>
                <a:latin typeface="+mn-lt"/>
                <a:ea typeface="Verdana" panose="020B0604030504040204" pitchFamily="34" charset="0"/>
                <a:cs typeface="Verdana" panose="020B0604030504040204" pitchFamily="34" charset="0"/>
              </a:defRPr>
            </a:lvl1pPr>
          </a:lstStyle>
          <a:p>
            <a:pPr lvl="0"/>
            <a:r>
              <a:rPr lang="en-US"/>
              <a:t>Click to add legal code</a:t>
            </a:r>
          </a:p>
        </p:txBody>
      </p:sp>
      <p:sp>
        <p:nvSpPr>
          <p:cNvPr id="16" name="Copyright line">
            <a:extLst>
              <a:ext uri="{FF2B5EF4-FFF2-40B4-BE49-F238E27FC236}">
                <a16:creationId xmlns:a16="http://schemas.microsoft.com/office/drawing/2014/main" id="{EB56DA01-4FCA-2941-B4E2-B665F666DDE3}"/>
              </a:ext>
            </a:extLst>
          </p:cNvPr>
          <p:cNvSpPr txBox="1"/>
          <p:nvPr userDrawn="1"/>
        </p:nvSpPr>
        <p:spPr bwMode="auto">
          <a:xfrm>
            <a:off x="4085116" y="6134716"/>
            <a:ext cx="2912708" cy="199883"/>
          </a:xfrm>
          <a:prstGeom prst="rect">
            <a:avLst/>
          </a:prstGeom>
          <a:noFill/>
        </p:spPr>
        <p:txBody>
          <a:bodyPr wrap="square" lIns="0" tIns="0" rIns="0" bIns="0" anchor="ctr" anchorCtr="0">
            <a:noAutofit/>
          </a:bodyPr>
          <a:lstStyle/>
          <a:p>
            <a:pPr algn="r">
              <a:tabLst>
                <a:tab pos="396875" algn="l"/>
              </a:tabLst>
            </a:pPr>
            <a:r>
              <a:rPr lang="en-US" sz="800" b="0" i="0" baseline="0">
                <a:solidFill>
                  <a:schemeClr val="accent4"/>
                </a:solidFill>
                <a:latin typeface="+mn-lt"/>
                <a:ea typeface="Verdana" panose="020B0604030504040204" pitchFamily="34" charset="0"/>
                <a:cs typeface="Verdana" panose="020B0604030504040204" pitchFamily="34" charset="0"/>
              </a:rPr>
              <a:t>© Janssen Pharmaceutica NV 2022. All Rights Reserved.</a:t>
            </a:r>
          </a:p>
        </p:txBody>
      </p:sp>
      <p:sp>
        <p:nvSpPr>
          <p:cNvPr id="17" name="Name placeholder">
            <a:extLst>
              <a:ext uri="{FF2B5EF4-FFF2-40B4-BE49-F238E27FC236}">
                <a16:creationId xmlns:a16="http://schemas.microsoft.com/office/drawing/2014/main" id="{1CE08D17-FD8B-E848-8C9D-1263232ED13E}"/>
              </a:ext>
            </a:extLst>
          </p:cNvPr>
          <p:cNvSpPr>
            <a:spLocks noGrp="1"/>
          </p:cNvSpPr>
          <p:nvPr>
            <p:ph type="title" hasCustomPrompt="1"/>
          </p:nvPr>
        </p:nvSpPr>
        <p:spPr>
          <a:xfrm>
            <a:off x="502919" y="3458465"/>
            <a:ext cx="7548549" cy="1252939"/>
          </a:xfrm>
          <a:prstGeom prst="rect">
            <a:avLst/>
          </a:prstGeom>
        </p:spPr>
        <p:txBody>
          <a:bodyPr lIns="0" tIns="0" anchor="t">
            <a:noAutofit/>
          </a:bodyPr>
          <a:lstStyle>
            <a:lvl1pPr algn="l">
              <a:lnSpc>
                <a:spcPct val="120000"/>
              </a:lnSpc>
              <a:spcAft>
                <a:spcPts val="500"/>
              </a:spcAft>
              <a:defRPr sz="2400" b="1" i="0" cap="none" spc="20" baseline="0">
                <a:solidFill>
                  <a:schemeClr val="accent2"/>
                </a:solidFill>
                <a:latin typeface="+mn-lt"/>
                <a:ea typeface="Verdana" panose="020B0604030504040204" pitchFamily="34" charset="0"/>
                <a:cs typeface="Verdana" panose="020B0604030504040204" pitchFamily="34" charset="0"/>
              </a:defRPr>
            </a:lvl1pPr>
          </a:lstStyle>
          <a:p>
            <a:r>
              <a:rPr lang="en-US"/>
              <a:t>Click to add speaker name and date</a:t>
            </a:r>
          </a:p>
        </p:txBody>
      </p:sp>
      <p:sp>
        <p:nvSpPr>
          <p:cNvPr id="18" name="Title placeholder">
            <a:extLst>
              <a:ext uri="{FF2B5EF4-FFF2-40B4-BE49-F238E27FC236}">
                <a16:creationId xmlns:a16="http://schemas.microsoft.com/office/drawing/2014/main" id="{5BD5BA59-D939-F342-B249-F4CADD191348}"/>
              </a:ext>
            </a:extLst>
          </p:cNvPr>
          <p:cNvSpPr>
            <a:spLocks noGrp="1"/>
          </p:cNvSpPr>
          <p:nvPr>
            <p:ph type="body" sz="quarter" idx="11" hasCustomPrompt="1"/>
          </p:nvPr>
        </p:nvSpPr>
        <p:spPr>
          <a:xfrm>
            <a:off x="502920" y="655889"/>
            <a:ext cx="7548550" cy="2802576"/>
          </a:xfrm>
        </p:spPr>
        <p:txBody>
          <a:bodyPr lIns="0" anchor="b" anchorCtr="0"/>
          <a:lstStyle>
            <a:lvl1pPr marL="11113" indent="-11113" algn="l">
              <a:lnSpc>
                <a:spcPts val="4500"/>
              </a:lnSpc>
              <a:spcBef>
                <a:spcPts val="0"/>
              </a:spcBef>
              <a:spcAft>
                <a:spcPts val="0"/>
              </a:spcAft>
              <a:buNone/>
              <a:tabLst/>
              <a:defRPr lang="en-US" sz="6000" b="1" i="0" kern="1200" spc="-150" baseline="0" dirty="0" smtClean="0">
                <a:solidFill>
                  <a:schemeClr val="accent1"/>
                </a:solidFill>
                <a:latin typeface="+mj-lt"/>
                <a:ea typeface="Verdana" panose="020B0604030504040204" pitchFamily="34" charset="0"/>
                <a:cs typeface="Verdana" panose="020B0604030504040204" pitchFamily="34" charset="0"/>
              </a:defRPr>
            </a:lvl1pPr>
          </a:lstStyle>
          <a:p>
            <a:pPr lvl="0"/>
            <a:r>
              <a:rPr lang="en-US" dirty="0"/>
              <a:t>CLICK TO ADD TITLE</a:t>
            </a:r>
          </a:p>
        </p:txBody>
      </p:sp>
      <p:pic>
        <p:nvPicPr>
          <p:cNvPr id="22" name="Picture 21">
            <a:extLst>
              <a:ext uri="{FF2B5EF4-FFF2-40B4-BE49-F238E27FC236}">
                <a16:creationId xmlns:a16="http://schemas.microsoft.com/office/drawing/2014/main" id="{9584FE59-9DE1-5A41-ABA4-77C40CF5566D}"/>
              </a:ext>
            </a:extLst>
          </p:cNvPr>
          <p:cNvPicPr>
            <a:picLocks noChangeAspect="1"/>
          </p:cNvPicPr>
          <p:nvPr userDrawn="1"/>
        </p:nvPicPr>
        <p:blipFill>
          <a:blip r:embed="rId2"/>
          <a:stretch>
            <a:fillRect/>
          </a:stretch>
        </p:blipFill>
        <p:spPr>
          <a:xfrm>
            <a:off x="337163" y="5714925"/>
            <a:ext cx="2474793" cy="989918"/>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BDA17069-FA9A-443D-8BE0-C15A0E9C3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3059" y="5934710"/>
            <a:ext cx="1605205" cy="579600"/>
          </a:xfrm>
          <a:prstGeom prst="rect">
            <a:avLst/>
          </a:prstGeom>
        </p:spPr>
      </p:pic>
      <p:sp>
        <p:nvSpPr>
          <p:cNvPr id="11" name="Copyright line">
            <a:extLst>
              <a:ext uri="{FF2B5EF4-FFF2-40B4-BE49-F238E27FC236}">
                <a16:creationId xmlns:a16="http://schemas.microsoft.com/office/drawing/2014/main" id="{7A4BFE9A-B909-C30C-A391-479024882B90}"/>
              </a:ext>
            </a:extLst>
          </p:cNvPr>
          <p:cNvSpPr txBox="1"/>
          <p:nvPr userDrawn="1"/>
        </p:nvSpPr>
        <p:spPr bwMode="auto">
          <a:xfrm>
            <a:off x="4085116" y="6327220"/>
            <a:ext cx="2912708" cy="199883"/>
          </a:xfrm>
          <a:prstGeom prst="rect">
            <a:avLst/>
          </a:prstGeom>
          <a:noFill/>
        </p:spPr>
        <p:txBody>
          <a:bodyPr wrap="square" lIns="0" tIns="0" rIns="0" bIns="0" anchor="ctr" anchorCtr="0">
            <a:noAutofit/>
          </a:bodyPr>
          <a:lstStyle/>
          <a:p>
            <a:pPr algn="r">
              <a:tabLst>
                <a:tab pos="396875" algn="l"/>
              </a:tabLst>
            </a:pPr>
            <a:r>
              <a:rPr lang="en-US" sz="800" b="0" i="0" baseline="0">
                <a:solidFill>
                  <a:schemeClr val="accent4"/>
                </a:solidFill>
                <a:latin typeface="+mn-lt"/>
                <a:ea typeface="Verdana" panose="020B0604030504040204" pitchFamily="34" charset="0"/>
                <a:cs typeface="Verdana" panose="020B0604030504040204" pitchFamily="34" charset="0"/>
              </a:rPr>
              <a:t>Date of preparation: June 2022. CP-307395</a:t>
            </a:r>
          </a:p>
        </p:txBody>
      </p:sp>
    </p:spTree>
    <p:extLst>
      <p:ext uri="{BB962C8B-B14F-4D97-AF65-F5344CB8AC3E}">
        <p14:creationId xmlns:p14="http://schemas.microsoft.com/office/powerpoint/2010/main" val="1448646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 Column Content">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23D8F0-9569-0346-B3BD-66A6B49E13C5}"/>
              </a:ext>
            </a:extLst>
          </p:cNvPr>
          <p:cNvSpPr>
            <a:spLocks noGrp="1"/>
          </p:cNvSpPr>
          <p:nvPr>
            <p:ph sz="quarter" idx="15" hasCustomPrompt="1"/>
          </p:nvPr>
        </p:nvSpPr>
        <p:spPr>
          <a:xfrm>
            <a:off x="502920" y="1371601"/>
            <a:ext cx="5406267" cy="4327864"/>
          </a:xfrm>
        </p:spPr>
        <p:txBody>
          <a:bodyPr lIns="0"/>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3B25230-0B22-FB49-A07D-2A09ACE18B29}"/>
              </a:ext>
            </a:extLst>
          </p:cNvPr>
          <p:cNvSpPr>
            <a:spLocks noGrp="1"/>
          </p:cNvSpPr>
          <p:nvPr>
            <p:ph sz="quarter" idx="18" hasCustomPrompt="1"/>
          </p:nvPr>
        </p:nvSpPr>
        <p:spPr>
          <a:xfrm>
            <a:off x="6279765" y="1371601"/>
            <a:ext cx="5406267" cy="4327864"/>
          </a:xfrm>
        </p:spPr>
        <p:txBody>
          <a:bodyPr lIns="0"/>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330C2AD-CA98-EF43-84AE-80CDE8272DEA}"/>
              </a:ext>
            </a:extLst>
          </p:cNvPr>
          <p:cNvSpPr>
            <a:spLocks noGrp="1"/>
          </p:cNvSpPr>
          <p:nvPr>
            <p:ph type="ftr" sz="quarter" idx="19"/>
          </p:nvPr>
        </p:nvSpPr>
        <p:spPr/>
        <p:txBody>
          <a:bodyPr/>
          <a:lstStyle>
            <a:lvl1pPr>
              <a:defRPr sz="800">
                <a:solidFill>
                  <a:srgbClr val="575756"/>
                </a:solidFill>
              </a:defRPr>
            </a:lvl1pPr>
          </a:lstStyle>
          <a:p>
            <a:endParaRPr lang="en-US"/>
          </a:p>
        </p:txBody>
      </p:sp>
      <p:sp>
        <p:nvSpPr>
          <p:cNvPr id="6" name="Title 8">
            <a:extLst>
              <a:ext uri="{FF2B5EF4-FFF2-40B4-BE49-F238E27FC236}">
                <a16:creationId xmlns:a16="http://schemas.microsoft.com/office/drawing/2014/main" id="{5D408A5F-B12B-BAE4-AA5E-DADBA15C7DFA}"/>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48497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2 Column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5A1B49-5EF0-7447-807F-9DDF31D0D095}"/>
              </a:ext>
            </a:extLst>
          </p:cNvPr>
          <p:cNvSpPr>
            <a:spLocks noGrp="1"/>
          </p:cNvSpPr>
          <p:nvPr>
            <p:ph type="body" sz="quarter" idx="14" hasCustomPrompt="1"/>
          </p:nvPr>
        </p:nvSpPr>
        <p:spPr>
          <a:xfrm>
            <a:off x="502920" y="1371600"/>
            <a:ext cx="5406267" cy="454025"/>
          </a:xfrm>
        </p:spPr>
        <p:txBody>
          <a:bodyPr vert="horz" lIns="0" tIns="45720" rIns="91440" bIns="45720" rtlCol="0" anchor="ctr" anchorCtr="0">
            <a:noAutofit/>
          </a:bodyPr>
          <a:lstStyle>
            <a:lvl1pPr>
              <a:buClr>
                <a:schemeClr val="accent2"/>
              </a:buClr>
              <a:buFont typeface="Arial" panose="020B0604020202020204" pitchFamily="34" charset="0"/>
              <a:buNone/>
              <a:defRPr lang="en-US" sz="2000" b="1" dirty="0">
                <a:solidFill>
                  <a:schemeClr val="accent2"/>
                </a:solidFill>
              </a:defRPr>
            </a:lvl1pPr>
          </a:lstStyle>
          <a:p>
            <a:pPr marL="171450" lvl="0" indent="-171450"/>
            <a:r>
              <a:rPr lang="en-US"/>
              <a:t>Click to edit subhead</a:t>
            </a:r>
          </a:p>
        </p:txBody>
      </p:sp>
      <p:sp>
        <p:nvSpPr>
          <p:cNvPr id="7" name="Content Placeholder 6">
            <a:extLst>
              <a:ext uri="{FF2B5EF4-FFF2-40B4-BE49-F238E27FC236}">
                <a16:creationId xmlns:a16="http://schemas.microsoft.com/office/drawing/2014/main" id="{E923D8F0-9569-0346-B3BD-66A6B49E13C5}"/>
              </a:ext>
            </a:extLst>
          </p:cNvPr>
          <p:cNvSpPr>
            <a:spLocks noGrp="1"/>
          </p:cNvSpPr>
          <p:nvPr>
            <p:ph sz="quarter" idx="15" hasCustomPrompt="1"/>
          </p:nvPr>
        </p:nvSpPr>
        <p:spPr>
          <a:xfrm>
            <a:off x="502920" y="1920240"/>
            <a:ext cx="5406267" cy="3761469"/>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DA4F2EB9-4A2B-D749-AC74-46CEC74851C5}"/>
              </a:ext>
            </a:extLst>
          </p:cNvPr>
          <p:cNvSpPr>
            <a:spLocks noGrp="1"/>
          </p:cNvSpPr>
          <p:nvPr>
            <p:ph type="body" sz="quarter" idx="17" hasCustomPrompt="1"/>
          </p:nvPr>
        </p:nvSpPr>
        <p:spPr>
          <a:xfrm>
            <a:off x="6279765" y="1371600"/>
            <a:ext cx="5406267" cy="454025"/>
          </a:xfrm>
        </p:spPr>
        <p:txBody>
          <a:bodyPr vert="horz" lIns="0" tIns="45720" rIns="91440" bIns="45720" rtlCol="0" anchor="ctr" anchorCtr="0">
            <a:noAutofit/>
          </a:bodyPr>
          <a:lstStyle>
            <a:lvl1pPr>
              <a:buClr>
                <a:schemeClr val="accent2"/>
              </a:buClr>
              <a:buFont typeface="Arial" panose="020B0604020202020204" pitchFamily="34" charset="0"/>
              <a:buNone/>
              <a:defRPr lang="en-US" sz="2000" b="1" dirty="0">
                <a:solidFill>
                  <a:schemeClr val="accent2"/>
                </a:solidFill>
              </a:defRPr>
            </a:lvl1pPr>
          </a:lstStyle>
          <a:p>
            <a:pPr marL="171450" lvl="0" indent="-171450"/>
            <a:r>
              <a:rPr lang="en-US"/>
              <a:t>Click to edit subhead</a:t>
            </a:r>
          </a:p>
        </p:txBody>
      </p:sp>
      <p:sp>
        <p:nvSpPr>
          <p:cNvPr id="8" name="Content Placeholder 6">
            <a:extLst>
              <a:ext uri="{FF2B5EF4-FFF2-40B4-BE49-F238E27FC236}">
                <a16:creationId xmlns:a16="http://schemas.microsoft.com/office/drawing/2014/main" id="{C3B25230-0B22-FB49-A07D-2A09ACE18B29}"/>
              </a:ext>
            </a:extLst>
          </p:cNvPr>
          <p:cNvSpPr>
            <a:spLocks noGrp="1"/>
          </p:cNvSpPr>
          <p:nvPr>
            <p:ph sz="quarter" idx="18" hasCustomPrompt="1"/>
          </p:nvPr>
        </p:nvSpPr>
        <p:spPr>
          <a:xfrm>
            <a:off x="6279765" y="1920240"/>
            <a:ext cx="5406267" cy="3761469"/>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C27798B0-97E3-D44D-A093-F5DF5C68A5FC}"/>
              </a:ext>
            </a:extLst>
          </p:cNvPr>
          <p:cNvSpPr>
            <a:spLocks noGrp="1"/>
          </p:cNvSpPr>
          <p:nvPr>
            <p:ph type="ftr" sz="quarter" idx="19"/>
          </p:nvPr>
        </p:nvSpPr>
        <p:spPr/>
        <p:txBody>
          <a:bodyPr/>
          <a:lstStyle>
            <a:lvl1pPr>
              <a:defRPr sz="800">
                <a:solidFill>
                  <a:srgbClr val="575756"/>
                </a:solidFill>
              </a:defRPr>
            </a:lvl1pPr>
          </a:lstStyle>
          <a:p>
            <a:endParaRPr lang="en-US"/>
          </a:p>
        </p:txBody>
      </p:sp>
      <p:sp>
        <p:nvSpPr>
          <p:cNvPr id="10" name="Title 8">
            <a:extLst>
              <a:ext uri="{FF2B5EF4-FFF2-40B4-BE49-F238E27FC236}">
                <a16:creationId xmlns:a16="http://schemas.microsoft.com/office/drawing/2014/main" id="{3F45B343-0A9D-7DB8-D5F3-F6E25876A0F5}"/>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9748821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Slide + Footer">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1C0DE4-DFFA-5440-9F28-43108D51A65D}"/>
              </a:ext>
            </a:extLst>
          </p:cNvPr>
          <p:cNvSpPr>
            <a:spLocks noGrp="1"/>
          </p:cNvSpPr>
          <p:nvPr>
            <p:ph type="ftr" sz="quarter" idx="10"/>
          </p:nvPr>
        </p:nvSpPr>
        <p:spPr/>
        <p:txBody>
          <a:bodyPr/>
          <a:lstStyle>
            <a:lvl1pPr>
              <a:defRPr sz="800">
                <a:solidFill>
                  <a:srgbClr val="575756"/>
                </a:solidFill>
              </a:defRPr>
            </a:lvl1pPr>
          </a:lstStyle>
          <a:p>
            <a:endParaRPr lang="en-US"/>
          </a:p>
        </p:txBody>
      </p:sp>
    </p:spTree>
    <p:extLst>
      <p:ext uri="{BB962C8B-B14F-4D97-AF65-F5344CB8AC3E}">
        <p14:creationId xmlns:p14="http://schemas.microsoft.com/office/powerpoint/2010/main" val="2944783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mpty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130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ignoff">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558C8-325C-314A-910E-06BDB4F8C73B}"/>
              </a:ext>
            </a:extLst>
          </p:cNvPr>
          <p:cNvSpPr txBox="1"/>
          <p:nvPr/>
        </p:nvSpPr>
        <p:spPr>
          <a:xfrm>
            <a:off x="631369" y="6131594"/>
            <a:ext cx="109292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bg1"/>
                </a:solidFill>
                <a:latin typeface="Verdana" panose="020B0604030504040204" pitchFamily="34" charset="0"/>
                <a:ea typeface="Verdana" panose="020B0604030504040204" pitchFamily="34" charset="0"/>
                <a:cs typeface="Verdana" panose="020B0604030504040204" pitchFamily="34" charset="0"/>
              </a:rPr>
              <a:t>Signoff language goes here</a:t>
            </a:r>
            <a:endParaRPr lang="en-US" sz="1000" b="0" i="0" kern="1200" spc="50" baseline="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onvory logo RGB">
            <a:extLst>
              <a:ext uri="{FF2B5EF4-FFF2-40B4-BE49-F238E27FC236}">
                <a16:creationId xmlns:a16="http://schemas.microsoft.com/office/drawing/2014/main" id="{CE1F7AFF-FA8F-7848-A169-3489E03D4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9101" y="287384"/>
            <a:ext cx="2493800" cy="964368"/>
          </a:xfrm>
          <a:prstGeom prst="rect">
            <a:avLst/>
          </a:prstGeom>
        </p:spPr>
      </p:pic>
      <p:sp>
        <p:nvSpPr>
          <p:cNvPr id="9" name="Text Placeholder 2">
            <a:extLst>
              <a:ext uri="{FF2B5EF4-FFF2-40B4-BE49-F238E27FC236}">
                <a16:creationId xmlns:a16="http://schemas.microsoft.com/office/drawing/2014/main" id="{71811DBF-17A1-9489-2076-E0E3ECB0BA49}"/>
              </a:ext>
            </a:extLst>
          </p:cNvPr>
          <p:cNvSpPr>
            <a:spLocks noGrp="1"/>
          </p:cNvSpPr>
          <p:nvPr>
            <p:ph type="body" sz="quarter" idx="10" hasCustomPrompt="1"/>
          </p:nvPr>
        </p:nvSpPr>
        <p:spPr>
          <a:xfrm>
            <a:off x="363166" y="1912678"/>
            <a:ext cx="11465668" cy="2706988"/>
          </a:xfrm>
          <a:noFill/>
        </p:spPr>
        <p:txBody>
          <a:bodyPr anchor="ctr" anchorCtr="0"/>
          <a:lstStyle>
            <a:lvl1pPr algn="ctr">
              <a:lnSpc>
                <a:spcPts val="3800"/>
              </a:lnSpc>
              <a:buNone/>
              <a:defRPr sz="4300" b="1">
                <a:solidFill>
                  <a:schemeClr val="accent1"/>
                </a:solidFill>
                <a:latin typeface="+mj-lt"/>
                <a:ea typeface="Verdana" panose="020B0604030504040204" pitchFamily="34" charset="0"/>
                <a:cs typeface="Verdana" panose="020B0604030504040204" pitchFamily="34" charset="0"/>
              </a:defRPr>
            </a:lvl1pPr>
            <a:lvl2pPr algn="ctr">
              <a:defRPr/>
            </a:lvl2pPr>
            <a:lvl3pPr algn="ctr">
              <a:defRPr/>
            </a:lvl3pPr>
            <a:lvl4pPr algn="ctr">
              <a:defRPr/>
            </a:lvl4pPr>
            <a:lvl5pPr algn="ctr">
              <a:defRPr/>
            </a:lvl5pPr>
          </a:lstStyle>
          <a:p>
            <a:pPr lvl="0"/>
            <a:r>
              <a:rPr lang="en-US"/>
              <a:t>CLICK TO ADD END SLIDE TEXT</a:t>
            </a:r>
          </a:p>
        </p:txBody>
      </p:sp>
    </p:spTree>
    <p:extLst>
      <p:ext uri="{BB962C8B-B14F-4D97-AF65-F5344CB8AC3E}">
        <p14:creationId xmlns:p14="http://schemas.microsoft.com/office/powerpoint/2010/main" val="3880580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1">
    <p:bg>
      <p:bgPr>
        <a:solidFill>
          <a:srgbClr val="EFEEEC"/>
        </a:solidFill>
        <a:effectLst/>
      </p:bgPr>
    </p:bg>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851935D3-EE7A-27DD-BDDC-6A80ACEFA20B}"/>
              </a:ext>
            </a:extLst>
          </p:cNvPr>
          <p:cNvSpPr>
            <a:spLocks noGrp="1"/>
          </p:cNvSpPr>
          <p:nvPr>
            <p:ph type="title" hasCustomPrompt="1"/>
          </p:nvPr>
        </p:nvSpPr>
        <p:spPr>
          <a:xfrm>
            <a:off x="4415738" y="1159391"/>
            <a:ext cx="7058500" cy="922830"/>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FD6A138-4EB0-A7A8-7D7D-E6EB57A9991C}"/>
              </a:ext>
            </a:extLst>
          </p:cNvPr>
          <p:cNvSpPr>
            <a:spLocks noGrp="1"/>
          </p:cNvSpPr>
          <p:nvPr>
            <p:ph type="body" sz="quarter" idx="13" hasCustomPrompt="1"/>
          </p:nvPr>
        </p:nvSpPr>
        <p:spPr>
          <a:xfrm>
            <a:off x="4415738" y="2241059"/>
            <a:ext cx="7058500" cy="3066210"/>
          </a:xfrm>
        </p:spPr>
        <p:txBody>
          <a:bodyPr lIns="0"/>
          <a:lstStyle>
            <a:lvl1pPr marL="171450" marR="0" indent="-171450" algn="l" defTabSz="914400" rtl="0" eaLnBrk="1" fontAlgn="auto" latinLnBrk="0" hangingPunct="1">
              <a:lnSpc>
                <a:spcPct val="90000"/>
              </a:lnSpc>
              <a:spcBef>
                <a:spcPts val="1000"/>
              </a:spcBef>
              <a:spcAft>
                <a:spcPts val="300"/>
              </a:spcAft>
              <a:buClr>
                <a:schemeClr val="accent2"/>
              </a:buClr>
              <a:buSzTx/>
              <a:buFont typeface="Arial" panose="020B0604020202020204" pitchFamily="34" charset="0"/>
              <a:buChar char="•"/>
              <a:tabLst/>
              <a:defRPr/>
            </a:lvl1pPr>
          </a:lstStyle>
          <a:p>
            <a:pPr marL="171450" marR="0" lvl="0" indent="-171450" algn="l" defTabSz="914400" rtl="0" eaLnBrk="1" fontAlgn="auto" latinLnBrk="0" hangingPunct="1">
              <a:lnSpc>
                <a:spcPct val="90000"/>
              </a:lnSpc>
              <a:spcBef>
                <a:spcPts val="1000"/>
              </a:spcBef>
              <a:spcAft>
                <a:spcPts val="300"/>
              </a:spcAft>
              <a:buClr>
                <a:schemeClr val="accent2"/>
              </a:buClr>
              <a:buSzTx/>
              <a:buFont typeface="Arial" panose="020B0604020202020204" pitchFamily="34" charset="0"/>
              <a:buChar char="•"/>
              <a:tabLst/>
              <a:defRPr/>
            </a:pPr>
            <a:r>
              <a:rPr lang="en-US"/>
              <a:t>Click to add agenda item</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Round Single Corner of Rectangle 17">
            <a:extLst>
              <a:ext uri="{FF2B5EF4-FFF2-40B4-BE49-F238E27FC236}">
                <a16:creationId xmlns:a16="http://schemas.microsoft.com/office/drawing/2014/main" id="{7AACDAF8-F500-11AC-EE66-A1A20E1BB05A}"/>
              </a:ext>
            </a:extLst>
          </p:cNvPr>
          <p:cNvSpPr/>
          <p:nvPr userDrawn="1"/>
        </p:nvSpPr>
        <p:spPr>
          <a:xfrm flipV="1">
            <a:off x="-2" y="0"/>
            <a:ext cx="4063998" cy="5617028"/>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
            <a:extLst>
              <a:ext uri="{FF2B5EF4-FFF2-40B4-BE49-F238E27FC236}">
                <a16:creationId xmlns:a16="http://schemas.microsoft.com/office/drawing/2014/main" id="{B6CEE00B-E895-7378-8622-4C1411A30296}"/>
              </a:ext>
            </a:extLst>
          </p:cNvPr>
          <p:cNvSpPr>
            <a:spLocks noGrp="1"/>
          </p:cNvSpPr>
          <p:nvPr>
            <p:ph type="ftr" sz="quarter" idx="16"/>
          </p:nvPr>
        </p:nvSpPr>
        <p:spPr>
          <a:xfrm>
            <a:off x="502920" y="5934705"/>
            <a:ext cx="9103659" cy="613535"/>
          </a:xfrm>
        </p:spPr>
        <p:txBody>
          <a:bodyPr/>
          <a:lstStyle>
            <a:lvl1pPr>
              <a:defRPr sz="800">
                <a:solidFill>
                  <a:schemeClr val="tx1">
                    <a:lumMod val="50000"/>
                    <a:lumOff val="50000"/>
                  </a:schemeClr>
                </a:solidFill>
              </a:defRPr>
            </a:lvl1pPr>
          </a:lstStyle>
          <a:p>
            <a:endParaRPr lang="en-US">
              <a:solidFill>
                <a:schemeClr val="tx1">
                  <a:lumMod val="50000"/>
                  <a:lumOff val="50000"/>
                </a:schemeClr>
              </a:solidFill>
            </a:endParaRPr>
          </a:p>
        </p:txBody>
      </p:sp>
    </p:spTree>
    <p:extLst>
      <p:ext uri="{BB962C8B-B14F-4D97-AF65-F5344CB8AC3E}">
        <p14:creationId xmlns:p14="http://schemas.microsoft.com/office/powerpoint/2010/main" val="2305966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Slide 1">
    <p:bg>
      <p:bgPr>
        <a:solidFill>
          <a:srgbClr val="EFEEEC"/>
        </a:solidFill>
        <a:effectLst/>
      </p:bgPr>
    </p:bg>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851935D3-EE7A-27DD-BDDC-6A80ACEFA20B}"/>
              </a:ext>
            </a:extLst>
          </p:cNvPr>
          <p:cNvSpPr>
            <a:spLocks noGrp="1"/>
          </p:cNvSpPr>
          <p:nvPr>
            <p:ph type="title" hasCustomPrompt="1"/>
          </p:nvPr>
        </p:nvSpPr>
        <p:spPr>
          <a:xfrm>
            <a:off x="502920" y="1159391"/>
            <a:ext cx="7058500" cy="922830"/>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FD6A138-4EB0-A7A8-7D7D-E6EB57A9991C}"/>
              </a:ext>
            </a:extLst>
          </p:cNvPr>
          <p:cNvSpPr>
            <a:spLocks noGrp="1"/>
          </p:cNvSpPr>
          <p:nvPr>
            <p:ph type="body" sz="quarter" idx="13" hasCustomPrompt="1"/>
          </p:nvPr>
        </p:nvSpPr>
        <p:spPr>
          <a:xfrm>
            <a:off x="502920" y="2241059"/>
            <a:ext cx="7058500" cy="3066210"/>
          </a:xfrm>
        </p:spPr>
        <p:txBody>
          <a:bodyPr lIns="0"/>
          <a:lstStyle>
            <a:lvl1pPr marL="171450" marR="0" indent="-171450" algn="l" defTabSz="914400" rtl="0" eaLnBrk="1" fontAlgn="auto" latinLnBrk="0" hangingPunct="1">
              <a:lnSpc>
                <a:spcPct val="90000"/>
              </a:lnSpc>
              <a:spcBef>
                <a:spcPts val="1000"/>
              </a:spcBef>
              <a:spcAft>
                <a:spcPts val="300"/>
              </a:spcAft>
              <a:buClr>
                <a:schemeClr val="accent2"/>
              </a:buClr>
              <a:buSzTx/>
              <a:buFont typeface="Arial" panose="020B0604020202020204" pitchFamily="34" charset="0"/>
              <a:buChar char="•"/>
              <a:tabLst/>
              <a:defRPr/>
            </a:lvl1pPr>
          </a:lstStyle>
          <a:p>
            <a:pPr marL="171450" marR="0" lvl="0" indent="-171450" algn="l" defTabSz="914400" rtl="0" eaLnBrk="1" fontAlgn="auto" latinLnBrk="0" hangingPunct="1">
              <a:lnSpc>
                <a:spcPct val="90000"/>
              </a:lnSpc>
              <a:spcBef>
                <a:spcPts val="1000"/>
              </a:spcBef>
              <a:spcAft>
                <a:spcPts val="300"/>
              </a:spcAft>
              <a:buClr>
                <a:schemeClr val="accent2"/>
              </a:buClr>
              <a:buSzTx/>
              <a:buFont typeface="Arial" panose="020B0604020202020204" pitchFamily="34" charset="0"/>
              <a:buChar char="•"/>
              <a:tabLst/>
              <a:defRPr/>
            </a:pPr>
            <a:r>
              <a:rPr lang="en-US"/>
              <a:t>Click to add agenda item</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Round Single Corner of Rectangle 17">
            <a:extLst>
              <a:ext uri="{FF2B5EF4-FFF2-40B4-BE49-F238E27FC236}">
                <a16:creationId xmlns:a16="http://schemas.microsoft.com/office/drawing/2014/main" id="{7AACDAF8-F500-11AC-EE66-A1A20E1BB05A}"/>
              </a:ext>
            </a:extLst>
          </p:cNvPr>
          <p:cNvSpPr/>
          <p:nvPr userDrawn="1"/>
        </p:nvSpPr>
        <p:spPr>
          <a:xfrm flipH="1" flipV="1">
            <a:off x="8128002" y="0"/>
            <a:ext cx="4063998" cy="5617028"/>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
            <a:extLst>
              <a:ext uri="{FF2B5EF4-FFF2-40B4-BE49-F238E27FC236}">
                <a16:creationId xmlns:a16="http://schemas.microsoft.com/office/drawing/2014/main" id="{B6CEE00B-E895-7378-8622-4C1411A30296}"/>
              </a:ext>
            </a:extLst>
          </p:cNvPr>
          <p:cNvSpPr>
            <a:spLocks noGrp="1"/>
          </p:cNvSpPr>
          <p:nvPr>
            <p:ph type="ftr" sz="quarter" idx="16"/>
          </p:nvPr>
        </p:nvSpPr>
        <p:spPr>
          <a:xfrm>
            <a:off x="502920" y="5934705"/>
            <a:ext cx="9103659" cy="613535"/>
          </a:xfrm>
        </p:spPr>
        <p:txBody>
          <a:bodyPr/>
          <a:lstStyle>
            <a:lvl1pPr>
              <a:defRPr sz="800">
                <a:solidFill>
                  <a:schemeClr val="tx1">
                    <a:lumMod val="50000"/>
                    <a:lumOff val="50000"/>
                  </a:schemeClr>
                </a:solidFill>
              </a:defRPr>
            </a:lvl1pPr>
          </a:lstStyle>
          <a:p>
            <a:endParaRPr lang="en-US">
              <a:solidFill>
                <a:schemeClr val="tx1">
                  <a:lumMod val="50000"/>
                  <a:lumOff val="50000"/>
                </a:schemeClr>
              </a:solidFill>
            </a:endParaRPr>
          </a:p>
        </p:txBody>
      </p:sp>
    </p:spTree>
    <p:extLst>
      <p:ext uri="{BB962C8B-B14F-4D97-AF65-F5344CB8AC3E}">
        <p14:creationId xmlns:p14="http://schemas.microsoft.com/office/powerpoint/2010/main" val="183498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E44BC89-2841-D8DE-B54E-3A7704BFDDE3}"/>
              </a:ext>
            </a:extLst>
          </p:cNvPr>
          <p:cNvSpPr>
            <a:spLocks noGrp="1"/>
          </p:cNvSpPr>
          <p:nvPr>
            <p:ph type="body" sz="quarter" idx="14" hasCustomPrompt="1"/>
          </p:nvPr>
        </p:nvSpPr>
        <p:spPr>
          <a:xfrm>
            <a:off x="502920" y="5402398"/>
            <a:ext cx="11183112" cy="454025"/>
          </a:xfrm>
        </p:spPr>
        <p:txBody>
          <a:bodyPr vert="horz" lIns="0" tIns="45720" rIns="91440" bIns="45720" rtlCol="0" anchor="ctr" anchorCtr="0">
            <a:noAutofit/>
          </a:bodyPr>
          <a:lstStyle>
            <a:lvl1pPr>
              <a:buFont typeface="Arial" panose="020B0604020202020204" pitchFamily="34" charset="0"/>
              <a:buNone/>
              <a:defRPr lang="en-US" sz="1800" b="1" dirty="0">
                <a:solidFill>
                  <a:schemeClr val="accent2"/>
                </a:solidFill>
                <a:latin typeface="+mn-lt"/>
                <a:ea typeface="Verdana" panose="020B0604030504040204" pitchFamily="34" charset="0"/>
                <a:cs typeface="Verdana" panose="020B0604030504040204" pitchFamily="34" charset="0"/>
              </a:defRPr>
            </a:lvl1pPr>
          </a:lstStyle>
          <a:p>
            <a:pPr marL="171450" lvl="0" indent="-171450">
              <a:buClr>
                <a:schemeClr val="accent2"/>
              </a:buClr>
            </a:pPr>
            <a:r>
              <a:rPr lang="en-US"/>
              <a:t>Click to edit subhead</a:t>
            </a:r>
          </a:p>
        </p:txBody>
      </p:sp>
      <p:sp>
        <p:nvSpPr>
          <p:cNvPr id="8" name="Title 8">
            <a:extLst>
              <a:ext uri="{FF2B5EF4-FFF2-40B4-BE49-F238E27FC236}">
                <a16:creationId xmlns:a16="http://schemas.microsoft.com/office/drawing/2014/main" id="{81B1CD37-4006-5D34-65F6-30634E22B465}"/>
              </a:ext>
            </a:extLst>
          </p:cNvPr>
          <p:cNvSpPr>
            <a:spLocks noGrp="1"/>
          </p:cNvSpPr>
          <p:nvPr>
            <p:ph type="title" hasCustomPrompt="1"/>
          </p:nvPr>
        </p:nvSpPr>
        <p:spPr>
          <a:xfrm>
            <a:off x="502920" y="4169664"/>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
        <p:nvSpPr>
          <p:cNvPr id="9" name="Round Single Corner of Rectangle 8">
            <a:extLst>
              <a:ext uri="{FF2B5EF4-FFF2-40B4-BE49-F238E27FC236}">
                <a16:creationId xmlns:a16="http://schemas.microsoft.com/office/drawing/2014/main" id="{F28A44BC-84D0-1F7B-D46C-5656FE8FFD2F}"/>
              </a:ext>
            </a:extLst>
          </p:cNvPr>
          <p:cNvSpPr/>
          <p:nvPr userDrawn="1"/>
        </p:nvSpPr>
        <p:spPr>
          <a:xfrm flipV="1">
            <a:off x="-2" y="0"/>
            <a:ext cx="12192002" cy="4169664"/>
          </a:xfrm>
          <a:prstGeom prst="round1Rect">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3150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2CA0C681-22F7-D00F-BA46-A12F0DC6724B}"/>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20520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DE5432-3E52-5446-A025-FCDE4277392A}"/>
              </a:ext>
            </a:extLst>
          </p:cNvPr>
          <p:cNvSpPr>
            <a:spLocks noGrp="1"/>
          </p:cNvSpPr>
          <p:nvPr>
            <p:ph type="ftr" sz="quarter" idx="10"/>
          </p:nvPr>
        </p:nvSpPr>
        <p:spPr/>
        <p:txBody>
          <a:bodyPr/>
          <a:lstStyle>
            <a:lvl1pPr>
              <a:defRPr sz="800">
                <a:solidFill>
                  <a:srgbClr val="575756"/>
                </a:solidFill>
              </a:defRPr>
            </a:lvl1pPr>
          </a:lstStyle>
          <a:p>
            <a:endParaRPr lang="en-US"/>
          </a:p>
        </p:txBody>
      </p:sp>
      <p:sp>
        <p:nvSpPr>
          <p:cNvPr id="6" name="Title 8">
            <a:extLst>
              <a:ext uri="{FF2B5EF4-FFF2-40B4-BE49-F238E27FC236}">
                <a16:creationId xmlns:a16="http://schemas.microsoft.com/office/drawing/2014/main" id="{D51CD52F-5B99-8382-D5A1-53BDC8F66FD0}"/>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828801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Subtitle +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5A1B49-5EF0-7447-807F-9DDF31D0D095}"/>
              </a:ext>
            </a:extLst>
          </p:cNvPr>
          <p:cNvSpPr>
            <a:spLocks noGrp="1"/>
          </p:cNvSpPr>
          <p:nvPr>
            <p:ph type="body" sz="quarter" idx="14" hasCustomPrompt="1"/>
          </p:nvPr>
        </p:nvSpPr>
        <p:spPr>
          <a:xfrm>
            <a:off x="502920" y="1232734"/>
            <a:ext cx="11183112" cy="454025"/>
          </a:xfrm>
        </p:spPr>
        <p:txBody>
          <a:bodyPr vert="horz" lIns="0" tIns="45720" rIns="91440" bIns="45720" rtlCol="0" anchor="ctr" anchorCtr="0">
            <a:noAutofit/>
          </a:bodyPr>
          <a:lstStyle>
            <a:lvl1pPr>
              <a:buFont typeface="Arial" panose="020B0604020202020204" pitchFamily="34" charset="0"/>
              <a:buNone/>
              <a:defRPr lang="en-US" sz="1800" b="1" dirty="0">
                <a:solidFill>
                  <a:schemeClr val="accent2"/>
                </a:solidFill>
                <a:latin typeface="+mn-lt"/>
                <a:ea typeface="Verdana" panose="020B0604030504040204" pitchFamily="34" charset="0"/>
                <a:cs typeface="Verdana" panose="020B0604030504040204" pitchFamily="34" charset="0"/>
              </a:defRPr>
            </a:lvl1pPr>
          </a:lstStyle>
          <a:p>
            <a:pPr marL="171450" lvl="0" indent="-171450">
              <a:buClr>
                <a:schemeClr val="accent2"/>
              </a:buClr>
            </a:pPr>
            <a:r>
              <a:rPr lang="en-US"/>
              <a:t>Click to edit subhead</a:t>
            </a:r>
          </a:p>
        </p:txBody>
      </p:sp>
      <p:sp>
        <p:nvSpPr>
          <p:cNvPr id="7" name="Content Placeholder 6">
            <a:extLst>
              <a:ext uri="{FF2B5EF4-FFF2-40B4-BE49-F238E27FC236}">
                <a16:creationId xmlns:a16="http://schemas.microsoft.com/office/drawing/2014/main" id="{E923D8F0-9569-0346-B3BD-66A6B49E13C5}"/>
              </a:ext>
            </a:extLst>
          </p:cNvPr>
          <p:cNvSpPr>
            <a:spLocks noGrp="1"/>
          </p:cNvSpPr>
          <p:nvPr>
            <p:ph sz="quarter" idx="15" hasCustomPrompt="1"/>
          </p:nvPr>
        </p:nvSpPr>
        <p:spPr>
          <a:xfrm>
            <a:off x="502920" y="1781374"/>
            <a:ext cx="11183112" cy="3761469"/>
          </a:xfrm>
        </p:spPr>
        <p:txBody>
          <a:bodyPr lIns="0" tIns="0" rIns="0" bIns="0"/>
          <a:lstStyle>
            <a:lvl1pPr>
              <a:defRPr sz="1600">
                <a:latin typeface="+mn-lt"/>
                <a:ea typeface="Verdana" panose="020B0604030504040204" pitchFamily="34" charset="0"/>
                <a:cs typeface="Verdana" panose="020B0604030504040204" pitchFamily="34" charset="0"/>
              </a:defRPr>
            </a:lvl1pPr>
            <a:lvl2pPr>
              <a:defRPr sz="1400">
                <a:latin typeface="+mn-lt"/>
                <a:ea typeface="Verdana" panose="020B0604030504040204" pitchFamily="34" charset="0"/>
                <a:cs typeface="Verdana" panose="020B0604030504040204" pitchFamily="34" charset="0"/>
              </a:defRPr>
            </a:lvl2pPr>
            <a:lvl3pPr>
              <a:defRPr sz="1200">
                <a:latin typeface="+mn-lt"/>
                <a:ea typeface="Verdana" panose="020B0604030504040204" pitchFamily="34" charset="0"/>
                <a:cs typeface="Verdana" panose="020B0604030504040204" pitchFamily="34" charset="0"/>
              </a:defRPr>
            </a:lvl3pPr>
            <a:lvl4pPr>
              <a:defRPr sz="1100">
                <a:latin typeface="+mn-lt"/>
                <a:ea typeface="Verdana" panose="020B0604030504040204" pitchFamily="34" charset="0"/>
                <a:cs typeface="Verdana" panose="020B0604030504040204" pitchFamily="34" charset="0"/>
              </a:defRPr>
            </a:lvl4pPr>
            <a:lvl5pPr>
              <a:defRPr sz="1050">
                <a:latin typeface="+mn-lt"/>
                <a:ea typeface="Verdana" panose="020B0604030504040204" pitchFamily="34" charset="0"/>
                <a:cs typeface="Verdana" panose="020B060403050404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79843520-8D80-3346-9C0A-124B527C2A21}"/>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C3262A5F-779F-8C41-BF3C-B4894556AA64}"/>
              </a:ext>
            </a:extLst>
          </p:cNvPr>
          <p:cNvSpPr>
            <a:spLocks noGrp="1"/>
          </p:cNvSpPr>
          <p:nvPr>
            <p:ph type="ftr" sz="quarter" idx="16"/>
          </p:nvPr>
        </p:nvSpPr>
        <p:spPr/>
        <p:txBody>
          <a:bodyPr/>
          <a:lstStyle>
            <a:lvl1pPr>
              <a:defRPr sz="800">
                <a:solidFill>
                  <a:srgbClr val="575756"/>
                </a:solidFill>
              </a:defRPr>
            </a:lvl1pPr>
          </a:lstStyle>
          <a:p>
            <a:endParaRPr lang="en-US"/>
          </a:p>
        </p:txBody>
      </p:sp>
    </p:spTree>
    <p:extLst>
      <p:ext uri="{BB962C8B-B14F-4D97-AF65-F5344CB8AC3E}">
        <p14:creationId xmlns:p14="http://schemas.microsoft.com/office/powerpoint/2010/main" val="189082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Subtitle ONLY">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262A5F-779F-8C41-BF3C-B4894556AA64}"/>
              </a:ext>
            </a:extLst>
          </p:cNvPr>
          <p:cNvSpPr>
            <a:spLocks noGrp="1"/>
          </p:cNvSpPr>
          <p:nvPr>
            <p:ph type="ftr" sz="quarter" idx="16"/>
          </p:nvPr>
        </p:nvSpPr>
        <p:spPr/>
        <p:txBody>
          <a:bodyPr lIns="0"/>
          <a:lstStyle>
            <a:lvl1pPr>
              <a:defRPr sz="800">
                <a:solidFill>
                  <a:srgbClr val="575756"/>
                </a:solidFill>
              </a:defRPr>
            </a:lvl1pPr>
          </a:lstStyle>
          <a:p>
            <a:endParaRPr lang="en-US" dirty="0"/>
          </a:p>
        </p:txBody>
      </p:sp>
      <p:sp>
        <p:nvSpPr>
          <p:cNvPr id="8" name="Text Placeholder 4">
            <a:extLst>
              <a:ext uri="{FF2B5EF4-FFF2-40B4-BE49-F238E27FC236}">
                <a16:creationId xmlns:a16="http://schemas.microsoft.com/office/drawing/2014/main" id="{7E56A6A9-7DD9-84DB-DE66-C5F258A9E73B}"/>
              </a:ext>
            </a:extLst>
          </p:cNvPr>
          <p:cNvSpPr>
            <a:spLocks noGrp="1"/>
          </p:cNvSpPr>
          <p:nvPr>
            <p:ph type="body" sz="quarter" idx="14" hasCustomPrompt="1"/>
          </p:nvPr>
        </p:nvSpPr>
        <p:spPr>
          <a:xfrm>
            <a:off x="502920" y="1297351"/>
            <a:ext cx="11183112" cy="389408"/>
          </a:xfrm>
        </p:spPr>
        <p:txBody>
          <a:bodyPr vert="horz" lIns="0" tIns="45720" rIns="91440" bIns="45720" rtlCol="0" anchor="t" anchorCtr="0">
            <a:noAutofit/>
          </a:bodyPr>
          <a:lstStyle>
            <a:lvl1pPr>
              <a:buFont typeface="Arial" panose="020B0604020202020204" pitchFamily="34" charset="0"/>
              <a:buNone/>
              <a:defRPr lang="en-US" sz="1800" b="1" dirty="0">
                <a:solidFill>
                  <a:schemeClr val="accent2"/>
                </a:solidFill>
                <a:latin typeface="+mn-lt"/>
                <a:ea typeface="Verdana" panose="020B0604030504040204" pitchFamily="34" charset="0"/>
                <a:cs typeface="Verdana" panose="020B0604030504040204" pitchFamily="34" charset="0"/>
              </a:defRPr>
            </a:lvl1pPr>
          </a:lstStyle>
          <a:p>
            <a:pPr marL="171450" lvl="0" indent="-171450">
              <a:buClr>
                <a:schemeClr val="accent2"/>
              </a:buClr>
            </a:pPr>
            <a:r>
              <a:rPr lang="en-US" dirty="0"/>
              <a:t>Click to edit subhead</a:t>
            </a:r>
          </a:p>
        </p:txBody>
      </p:sp>
      <p:sp>
        <p:nvSpPr>
          <p:cNvPr id="10" name="Title 8">
            <a:extLst>
              <a:ext uri="{FF2B5EF4-FFF2-40B4-BE49-F238E27FC236}">
                <a16:creationId xmlns:a16="http://schemas.microsoft.com/office/drawing/2014/main" id="{E63DF5FE-70C4-BC3E-3555-4EC36A423D24}"/>
              </a:ext>
            </a:extLst>
          </p:cNvPr>
          <p:cNvSpPr>
            <a:spLocks noGrp="1"/>
          </p:cNvSpPr>
          <p:nvPr>
            <p:ph type="title" hasCustomPrompt="1"/>
          </p:nvPr>
        </p:nvSpPr>
        <p:spPr>
          <a:xfrm>
            <a:off x="502920" y="0"/>
            <a:ext cx="11183112" cy="1297351"/>
          </a:xfrm>
        </p:spPr>
        <p:txBody>
          <a:bodyPr lIns="0" anchor="b"/>
          <a:lstStyle>
            <a:lvl1pPr>
              <a:lnSpc>
                <a:spcPts val="3800"/>
              </a:lnSpc>
              <a:defRPr sz="4300" b="1" i="0" cap="all" spc="-150" baseline="0">
                <a:latin typeface="+mj-lt"/>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140896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381EF2-F8DE-4040-8E71-FA9837B013C1}"/>
              </a:ext>
            </a:extLst>
          </p:cNvPr>
          <p:cNvSpPr>
            <a:spLocks noGrp="1"/>
          </p:cNvSpPr>
          <p:nvPr>
            <p:ph sz="quarter" idx="11" hasCustomPrompt="1"/>
          </p:nvPr>
        </p:nvSpPr>
        <p:spPr>
          <a:xfrm>
            <a:off x="502919" y="1367624"/>
            <a:ext cx="11183111" cy="4349595"/>
          </a:xfrm>
        </p:spPr>
        <p:txBody>
          <a:bodyPr lIns="0"/>
          <a:lstStyle>
            <a:lvl1pPr>
              <a:defRPr sz="1600">
                <a:solidFill>
                  <a:srgbClr val="575756"/>
                </a:solidFill>
                <a:latin typeface="+mn-lt"/>
                <a:ea typeface="Verdana" panose="020B0604030504040204" pitchFamily="34" charset="0"/>
                <a:cs typeface="Verdana" panose="020B0604030504040204" pitchFamily="34" charset="0"/>
              </a:defRPr>
            </a:lvl1pPr>
            <a:lvl2pPr>
              <a:defRPr sz="1400">
                <a:solidFill>
                  <a:srgbClr val="575756"/>
                </a:solidFill>
                <a:latin typeface="+mn-lt"/>
                <a:ea typeface="Verdana" panose="020B0604030504040204" pitchFamily="34" charset="0"/>
                <a:cs typeface="Verdana" panose="020B0604030504040204" pitchFamily="34" charset="0"/>
              </a:defRPr>
            </a:lvl2pPr>
            <a:lvl3pPr>
              <a:defRPr sz="1200">
                <a:solidFill>
                  <a:srgbClr val="575756"/>
                </a:solidFill>
                <a:latin typeface="+mn-lt"/>
                <a:ea typeface="Verdana" panose="020B0604030504040204" pitchFamily="34" charset="0"/>
                <a:cs typeface="Verdana" panose="020B0604030504040204" pitchFamily="34" charset="0"/>
              </a:defRPr>
            </a:lvl3pPr>
            <a:lvl4pPr>
              <a:defRPr sz="1100">
                <a:solidFill>
                  <a:srgbClr val="575756"/>
                </a:solidFill>
                <a:latin typeface="+mn-lt"/>
                <a:ea typeface="Verdana" panose="020B0604030504040204" pitchFamily="34" charset="0"/>
                <a:cs typeface="Verdana" panose="020B0604030504040204" pitchFamily="34" charset="0"/>
              </a:defRPr>
            </a:lvl4pPr>
            <a:lvl5pPr>
              <a:defRPr sz="1050">
                <a:solidFill>
                  <a:srgbClr val="575756"/>
                </a:solidFill>
                <a:latin typeface="+mn-lt"/>
                <a:ea typeface="Verdana" panose="020B0604030504040204" pitchFamily="34" charset="0"/>
                <a:cs typeface="Verdana" panose="020B060403050404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E47F2ACC-A849-AE48-A3E0-0C9AFD928A08}"/>
              </a:ext>
            </a:extLst>
          </p:cNvPr>
          <p:cNvSpPr>
            <a:spLocks noGrp="1"/>
          </p:cNvSpPr>
          <p:nvPr>
            <p:ph type="ftr" sz="quarter" idx="12"/>
          </p:nvPr>
        </p:nvSpPr>
        <p:spPr/>
        <p:txBody>
          <a:bodyPr/>
          <a:lstStyle>
            <a:lvl1pPr>
              <a:defRPr sz="800">
                <a:solidFill>
                  <a:srgbClr val="575756"/>
                </a:solidFill>
              </a:defRPr>
            </a:lvl1pPr>
          </a:lstStyle>
          <a:p>
            <a:endParaRPr lang="en-US"/>
          </a:p>
        </p:txBody>
      </p:sp>
      <p:sp>
        <p:nvSpPr>
          <p:cNvPr id="13" name="Title 8">
            <a:extLst>
              <a:ext uri="{FF2B5EF4-FFF2-40B4-BE49-F238E27FC236}">
                <a16:creationId xmlns:a16="http://schemas.microsoft.com/office/drawing/2014/main" id="{5BC5CE3E-4786-945A-F5D0-7A13728EC6D8}"/>
              </a:ext>
            </a:extLst>
          </p:cNvPr>
          <p:cNvSpPr>
            <a:spLocks noGrp="1"/>
          </p:cNvSpPr>
          <p:nvPr>
            <p:ph type="title" hasCustomPrompt="1"/>
          </p:nvPr>
        </p:nvSpPr>
        <p:spPr>
          <a:xfrm>
            <a:off x="502920" y="0"/>
            <a:ext cx="11183112" cy="1297351"/>
          </a:xfrm>
        </p:spPr>
        <p:txBody>
          <a:bodyPr lIns="0" anchor="b"/>
          <a:lstStyle>
            <a:lvl1pPr>
              <a:lnSpc>
                <a:spcPts val="3800"/>
              </a:lnSpc>
              <a:defRPr sz="4300" b="1" i="0" spc="-150">
                <a:latin typeface="+mj-lt"/>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172801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E6C170BD-28E5-4602-B0D9-1E1E5B5BA7D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243059" y="5934710"/>
            <a:ext cx="1605205" cy="579600"/>
          </a:xfrm>
          <a:prstGeom prst="rect">
            <a:avLst/>
          </a:prstGeom>
        </p:spPr>
      </p:pic>
      <p:graphicFrame>
        <p:nvGraphicFramePr>
          <p:cNvPr id="6" name="Object 5" hidden="1">
            <a:extLst>
              <a:ext uri="{FF2B5EF4-FFF2-40B4-BE49-F238E27FC236}">
                <a16:creationId xmlns:a16="http://schemas.microsoft.com/office/drawing/2014/main" id="{8E176A0E-729B-43E5-BD00-C3706E4F1E31}"/>
              </a:ext>
            </a:extLst>
          </p:cNvPr>
          <p:cNvGraphicFramePr>
            <a:graphicFrameLocks noChangeAspect="1"/>
          </p:cNvGraphicFramePr>
          <p:nvPr>
            <p:custDataLst>
              <p:tags r:id="rId17"/>
            </p:custDataLst>
            <p:extLst>
              <p:ext uri="{D42A27DB-BD31-4B8C-83A1-F6EECF244321}">
                <p14:modId xmlns:p14="http://schemas.microsoft.com/office/powerpoint/2010/main" val="1148382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19" imgW="530" imgH="531" progId="TCLayout.ActiveDocument.1">
                  <p:embed/>
                </p:oleObj>
              </mc:Choice>
              <mc:Fallback>
                <p:oleObj name="think-cell Slide" r:id="rId19" imgW="530" imgH="531" progId="TCLayout.ActiveDocument.1">
                  <p:embed/>
                  <p:pic>
                    <p:nvPicPr>
                      <p:cNvPr id="6" name="Object 5" hidden="1">
                        <a:extLst>
                          <a:ext uri="{FF2B5EF4-FFF2-40B4-BE49-F238E27FC236}">
                            <a16:creationId xmlns:a16="http://schemas.microsoft.com/office/drawing/2014/main" id="{8E176A0E-729B-43E5-BD00-C3706E4F1E3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7" name="Color bar">
            <a:extLst>
              <a:ext uri="{FF2B5EF4-FFF2-40B4-BE49-F238E27FC236}">
                <a16:creationId xmlns:a16="http://schemas.microsoft.com/office/drawing/2014/main" id="{185B9FFF-7CE5-FC4B-9EDB-BE40F61A97EC}"/>
              </a:ext>
            </a:extLst>
          </p:cNvPr>
          <p:cNvSpPr/>
          <p:nvPr/>
        </p:nvSpPr>
        <p:spPr>
          <a:xfrm>
            <a:off x="0" y="6812281"/>
            <a:ext cx="12191999" cy="45719"/>
          </a:xfrm>
          <a:custGeom>
            <a:avLst/>
            <a:gdLst>
              <a:gd name="connsiteX0" fmla="*/ 0 w 4942703"/>
              <a:gd name="connsiteY0" fmla="*/ 0 h 182880"/>
              <a:gd name="connsiteX1" fmla="*/ 4942703 w 4942703"/>
              <a:gd name="connsiteY1" fmla="*/ 0 h 182880"/>
              <a:gd name="connsiteX2" fmla="*/ 4942703 w 4942703"/>
              <a:gd name="connsiteY2" fmla="*/ 182880 h 182880"/>
              <a:gd name="connsiteX3" fmla="*/ 0 w 4942703"/>
              <a:gd name="connsiteY3" fmla="*/ 182880 h 182880"/>
            </a:gdLst>
            <a:ahLst/>
            <a:cxnLst>
              <a:cxn ang="0">
                <a:pos x="connsiteX0" y="connsiteY0"/>
              </a:cxn>
              <a:cxn ang="0">
                <a:pos x="connsiteX1" y="connsiteY1"/>
              </a:cxn>
              <a:cxn ang="0">
                <a:pos x="connsiteX2" y="connsiteY2"/>
              </a:cxn>
              <a:cxn ang="0">
                <a:pos x="connsiteX3" y="connsiteY3"/>
              </a:cxn>
            </a:cxnLst>
            <a:rect l="l" t="t" r="r" b="b"/>
            <a:pathLst>
              <a:path w="4942703" h="182880">
                <a:moveTo>
                  <a:pt x="0" y="0"/>
                </a:moveTo>
                <a:lnTo>
                  <a:pt x="4942703" y="0"/>
                </a:lnTo>
                <a:lnTo>
                  <a:pt x="4942703" y="182880"/>
                </a:lnTo>
                <a:lnTo>
                  <a:pt x="0" y="182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502920" y="342247"/>
            <a:ext cx="11183112" cy="922830"/>
          </a:xfrm>
          <a:prstGeom prst="rect">
            <a:avLst/>
          </a:prstGeom>
        </p:spPr>
        <p:txBody>
          <a:bodyPr vert="horz" lIns="0" tIns="45720" rIns="0" bIns="0" rtlCol="0" anchor="b">
            <a:noAutofit/>
          </a:bodyPr>
          <a:lstStyle/>
          <a:p>
            <a:r>
              <a:rPr lang="en-US"/>
              <a:t>CLICK TO EDIT PAGE TITLE</a:t>
            </a:r>
          </a:p>
        </p:txBody>
      </p:sp>
      <p:sp>
        <p:nvSpPr>
          <p:cNvPr id="11" name="TextBox 10">
            <a:extLst>
              <a:ext uri="{FF2B5EF4-FFF2-40B4-BE49-F238E27FC236}">
                <a16:creationId xmlns:a16="http://schemas.microsoft.com/office/drawing/2014/main" id="{B6ABB1A5-2C43-3E4A-9B7A-E7697199FFCF}"/>
              </a:ext>
            </a:extLst>
          </p:cNvPr>
          <p:cNvSpPr txBox="1"/>
          <p:nvPr/>
        </p:nvSpPr>
        <p:spPr>
          <a:xfrm>
            <a:off x="11627152" y="6562541"/>
            <a:ext cx="442224" cy="182880"/>
          </a:xfrm>
          <a:prstGeom prst="rect">
            <a:avLst/>
          </a:prstGeom>
          <a:noFill/>
        </p:spPr>
        <p:txBody>
          <a:bodyPr wrap="square" lIns="0" tIns="0" rIns="0" bIns="0" rtlCol="0" anchor="ctr" anchorCtr="0">
            <a:noAutofit/>
          </a:bodyPr>
          <a:lstStyle/>
          <a:p>
            <a:pPr algn="l"/>
            <a:fld id="{0F9EFEEF-62C0-1942-A87E-ADA864CED7E7}" type="slidenum">
              <a:rPr lang="en-US" sz="700" b="0" i="0" kern="1200" smtClean="0">
                <a:solidFill>
                  <a:srgbClr val="575756"/>
                </a:solidFill>
                <a:latin typeface="+mn-lt"/>
                <a:ea typeface="Verdana" panose="020B0604030504040204" pitchFamily="34" charset="0"/>
                <a:cs typeface="Verdana" panose="020B0604030504040204" pitchFamily="34" charset="0"/>
              </a:rPr>
              <a:pPr algn="l"/>
              <a:t>‹#›</a:t>
            </a:fld>
            <a:endParaRPr lang="en-US" sz="700" b="0" i="0" kern="1200" dirty="0">
              <a:solidFill>
                <a:srgbClr val="575756"/>
              </a:solidFill>
              <a:latin typeface="+mn-lt"/>
              <a:ea typeface="Verdana" panose="020B0604030504040204" pitchFamily="34" charset="0"/>
              <a:cs typeface="Verdana" panose="020B0604030504040204" pitchFamily="34" charset="0"/>
            </a:endParaRPr>
          </a:p>
        </p:txBody>
      </p:sp>
      <p:sp>
        <p:nvSpPr>
          <p:cNvPr id="27" name="Text Placeholder 26">
            <a:extLst>
              <a:ext uri="{FF2B5EF4-FFF2-40B4-BE49-F238E27FC236}">
                <a16:creationId xmlns:a16="http://schemas.microsoft.com/office/drawing/2014/main" id="{944C39DE-5C49-4749-97E4-A1AF0221433D}"/>
              </a:ext>
            </a:extLst>
          </p:cNvPr>
          <p:cNvSpPr>
            <a:spLocks noGrp="1"/>
          </p:cNvSpPr>
          <p:nvPr>
            <p:ph type="body" idx="1"/>
          </p:nvPr>
        </p:nvSpPr>
        <p:spPr>
          <a:xfrm>
            <a:off x="502920" y="1302225"/>
            <a:ext cx="11183112" cy="4466236"/>
          </a:xfrm>
          <a:prstGeom prst="rect">
            <a:avLst/>
          </a:prstGeom>
        </p:spPr>
        <p:txBody>
          <a:bodyPr vert="horz" lIns="91440" tIns="45720" rIns="91440" bIns="45720" rtlCol="0">
            <a:noAutofit/>
          </a:bodyPr>
          <a:lstStyle/>
          <a:p>
            <a:pPr lvl="0"/>
            <a:r>
              <a:rPr lang="en-US"/>
              <a:t>Click to edit body copy</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E4B6DC9C-96DF-664B-B446-C2D8ECB966E5}"/>
              </a:ext>
            </a:extLst>
          </p:cNvPr>
          <p:cNvSpPr>
            <a:spLocks noGrp="1"/>
          </p:cNvSpPr>
          <p:nvPr>
            <p:ph type="ftr" sz="quarter" idx="3"/>
          </p:nvPr>
        </p:nvSpPr>
        <p:spPr>
          <a:xfrm>
            <a:off x="502920" y="5835322"/>
            <a:ext cx="9103659" cy="910100"/>
          </a:xfrm>
          <a:prstGeom prst="rect">
            <a:avLst/>
          </a:prstGeom>
        </p:spPr>
        <p:txBody>
          <a:bodyPr vert="horz" lIns="0" tIns="45720" rIns="91440" bIns="45720" rtlCol="0" anchor="b" anchorCtr="0"/>
          <a:lstStyle>
            <a:lvl1pPr algn="l">
              <a:defRPr sz="700">
                <a:solidFill>
                  <a:srgbClr val="575756"/>
                </a:solidFill>
                <a:latin typeface="+mn-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15864351"/>
      </p:ext>
    </p:extLst>
  </p:cSld>
  <p:clrMap bg1="lt1" tx1="dk1" bg2="lt2" tx2="dk2" accent1="accent1" accent2="accent2" accent3="accent3" accent4="accent4" accent5="accent5" accent6="accent6" hlink="hlink" folHlink="folHlink"/>
  <p:sldLayoutIdLst>
    <p:sldLayoutId id="2147483865" r:id="rId1"/>
    <p:sldLayoutId id="2147483867" r:id="rId2"/>
    <p:sldLayoutId id="2147483884" r:id="rId3"/>
    <p:sldLayoutId id="2147483868" r:id="rId4"/>
    <p:sldLayoutId id="2147483877" r:id="rId5"/>
    <p:sldLayoutId id="2147483869" r:id="rId6"/>
    <p:sldLayoutId id="2147483870" r:id="rId7"/>
    <p:sldLayoutId id="2147483883" r:id="rId8"/>
    <p:sldLayoutId id="2147483871" r:id="rId9"/>
    <p:sldLayoutId id="2147483872" r:id="rId10"/>
    <p:sldLayoutId id="2147483873" r:id="rId11"/>
    <p:sldLayoutId id="2147483874" r:id="rId12"/>
    <p:sldLayoutId id="2147483875" r:id="rId13"/>
    <p:sldLayoutId id="2147483876" r:id="rId1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dt="0"/>
  <p:txStyles>
    <p:titleStyle>
      <a:lvl1pPr marL="0" algn="l" defTabSz="914400" rtl="0" eaLnBrk="1" latinLnBrk="0" hangingPunct="1">
        <a:lnSpc>
          <a:spcPts val="3800"/>
        </a:lnSpc>
        <a:spcBef>
          <a:spcPct val="0"/>
        </a:spcBef>
        <a:buNone/>
        <a:defRPr lang="en-US" sz="4300" b="1" i="0" kern="1200" spc="-150" baseline="0" dirty="0">
          <a:solidFill>
            <a:schemeClr val="accent1"/>
          </a:solidFill>
          <a:latin typeface="+mj-lt"/>
          <a:ea typeface="Verdana" panose="020B0604030504040204" pitchFamily="34" charset="0"/>
          <a:cs typeface="Verdana" panose="020B0604030504040204" pitchFamily="34" charset="0"/>
        </a:defRPr>
      </a:lvl1pPr>
    </p:titleStyle>
    <p:body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10.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3.xml"/><Relationship Id="rId5" Type="http://schemas.openxmlformats.org/officeDocument/2006/relationships/slide" Target="slide30.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3C750-92E6-6F0A-268D-3A5C1B408573}"/>
              </a:ext>
            </a:extLst>
          </p:cNvPr>
          <p:cNvSpPr>
            <a:spLocks noGrp="1"/>
          </p:cNvSpPr>
          <p:nvPr>
            <p:ph type="body" sz="quarter" idx="12"/>
          </p:nvPr>
        </p:nvSpPr>
        <p:spPr>
          <a:xfrm>
            <a:off x="7108136" y="6115483"/>
            <a:ext cx="3027266" cy="419342"/>
          </a:xfrm>
        </p:spPr>
        <p:txBody>
          <a:bodyPr/>
          <a:lstStyle/>
          <a:p>
            <a:r>
              <a:rPr lang="en-US" dirty="0"/>
              <a:t>Products mentioned in this document may not be registered in all countries. Prescribing information may vary per country. Health Care Providers must refer to their country prescribing information.</a:t>
            </a:r>
          </a:p>
        </p:txBody>
      </p:sp>
      <p:sp>
        <p:nvSpPr>
          <p:cNvPr id="4" name="Title 3">
            <a:extLst>
              <a:ext uri="{FF2B5EF4-FFF2-40B4-BE49-F238E27FC236}">
                <a16:creationId xmlns:a16="http://schemas.microsoft.com/office/drawing/2014/main" id="{6EB4F92D-058D-4880-A960-D3FB36965381}"/>
              </a:ext>
            </a:extLst>
          </p:cNvPr>
          <p:cNvSpPr>
            <a:spLocks noGrp="1"/>
          </p:cNvSpPr>
          <p:nvPr>
            <p:ph type="title"/>
          </p:nvPr>
        </p:nvSpPr>
        <p:spPr/>
        <p:txBody>
          <a:bodyPr/>
          <a:lstStyle/>
          <a:p>
            <a:r>
              <a:rPr lang="en-GB" b="1" dirty="0">
                <a:solidFill>
                  <a:schemeClr val="accent2"/>
                </a:solidFill>
              </a:rPr>
              <a:t>28 June 2022, </a:t>
            </a:r>
            <a:r>
              <a:rPr lang="en-GB" dirty="0"/>
              <a:t>Vienna</a:t>
            </a:r>
            <a:r>
              <a:rPr lang="en-GB" b="1" dirty="0">
                <a:solidFill>
                  <a:schemeClr val="accent2"/>
                </a:solidFill>
              </a:rPr>
              <a:t>, Austria</a:t>
            </a:r>
            <a:br>
              <a:rPr lang="en-GB" b="0" dirty="0">
                <a:solidFill>
                  <a:srgbClr val="575756"/>
                </a:solidFill>
              </a:rPr>
            </a:br>
            <a:r>
              <a:rPr lang="en-GB" b="0" dirty="0">
                <a:solidFill>
                  <a:srgbClr val="575756"/>
                </a:solidFill>
              </a:rPr>
              <a:t>Faculty: Dr Michael </a:t>
            </a:r>
            <a:r>
              <a:rPr lang="en-GB" b="0" dirty="0" err="1">
                <a:solidFill>
                  <a:srgbClr val="575756"/>
                </a:solidFill>
              </a:rPr>
              <a:t>Guger</a:t>
            </a:r>
            <a:r>
              <a:rPr lang="en-GB" b="0" dirty="0">
                <a:solidFill>
                  <a:srgbClr val="575756"/>
                </a:solidFill>
              </a:rPr>
              <a:t>, Dr </a:t>
            </a:r>
            <a:r>
              <a:rPr lang="en-GB" b="0" dirty="0" err="1">
                <a:solidFill>
                  <a:srgbClr val="575756"/>
                </a:solidFill>
              </a:rPr>
              <a:t>Sohaib</a:t>
            </a:r>
            <a:r>
              <a:rPr lang="en-GB" b="0" dirty="0">
                <a:solidFill>
                  <a:srgbClr val="575756"/>
                </a:solidFill>
              </a:rPr>
              <a:t> Imtiaz</a:t>
            </a:r>
          </a:p>
        </p:txBody>
      </p:sp>
      <p:sp>
        <p:nvSpPr>
          <p:cNvPr id="3" name="Text Placeholder 2">
            <a:extLst>
              <a:ext uri="{FF2B5EF4-FFF2-40B4-BE49-F238E27FC236}">
                <a16:creationId xmlns:a16="http://schemas.microsoft.com/office/drawing/2014/main" id="{8864F052-B214-4F04-8704-92EE4D1BA575}"/>
              </a:ext>
            </a:extLst>
          </p:cNvPr>
          <p:cNvSpPr>
            <a:spLocks noGrp="1"/>
          </p:cNvSpPr>
          <p:nvPr>
            <p:ph type="body" sz="quarter" idx="11"/>
          </p:nvPr>
        </p:nvSpPr>
        <p:spPr>
          <a:xfrm>
            <a:off x="502919" y="655889"/>
            <a:ext cx="6791499" cy="2802576"/>
          </a:xfrm>
        </p:spPr>
        <p:txBody>
          <a:bodyPr/>
          <a:lstStyle/>
          <a:p>
            <a:pPr marL="11113" indent="0"/>
            <a:r>
              <a:rPr lang="en-GB" sz="6000" dirty="0">
                <a:solidFill>
                  <a:schemeClr val="accent2"/>
                </a:solidFill>
              </a:rPr>
              <a:t>READY FOR WHAT’S NEXT: </a:t>
            </a:r>
            <a:br>
              <a:rPr lang="en-GB" sz="6000" dirty="0">
                <a:solidFill>
                  <a:schemeClr val="accent2"/>
                </a:solidFill>
              </a:rPr>
            </a:br>
            <a:r>
              <a:rPr lang="en-GB" sz="6000" dirty="0"/>
              <a:t>AGILE MANAGEMENT </a:t>
            </a:r>
            <a:br>
              <a:rPr lang="en-GB" sz="6000" dirty="0"/>
            </a:br>
            <a:r>
              <a:rPr lang="en-GB" sz="6000" dirty="0"/>
              <a:t>WITH PONVOR</a:t>
            </a:r>
            <a:r>
              <a:rPr lang="en-GB" sz="6000" spc="0" dirty="0"/>
              <a:t>Y</a:t>
            </a:r>
            <a:r>
              <a:rPr lang="en-GB" sz="3200" spc="0" baseline="68000" dirty="0"/>
              <a:t>®</a:t>
            </a:r>
            <a:r>
              <a:rPr lang="en-GB" sz="4800" baseline="30000" dirty="0">
                <a:solidFill>
                  <a:schemeClr val="tx2"/>
                </a:solidFill>
              </a:rPr>
              <a:t>▼</a:t>
            </a:r>
            <a:r>
              <a:rPr lang="en-GB" sz="4800" baseline="30000" dirty="0"/>
              <a:t> </a:t>
            </a:r>
            <a:br>
              <a:rPr lang="en-GB" sz="4800" baseline="30000" dirty="0"/>
            </a:br>
            <a:r>
              <a:rPr lang="en-GB" dirty="0"/>
              <a:t>(</a:t>
            </a:r>
            <a:r>
              <a:rPr lang="en-GB" dirty="0" err="1"/>
              <a:t>ponesimod</a:t>
            </a:r>
            <a:r>
              <a:rPr lang="en-GB" dirty="0"/>
              <a:t>)</a:t>
            </a:r>
            <a:endParaRPr lang="en-GB" baseline="30000" dirty="0"/>
          </a:p>
        </p:txBody>
      </p:sp>
      <p:sp>
        <p:nvSpPr>
          <p:cNvPr id="17" name="Graphic 14">
            <a:extLst>
              <a:ext uri="{FF2B5EF4-FFF2-40B4-BE49-F238E27FC236}">
                <a16:creationId xmlns:a16="http://schemas.microsoft.com/office/drawing/2014/main" id="{2BF8040D-072A-021C-888A-B47A0CD5AEEF}"/>
              </a:ext>
            </a:extLst>
          </p:cNvPr>
          <p:cNvSpPr/>
          <p:nvPr/>
        </p:nvSpPr>
        <p:spPr>
          <a:xfrm>
            <a:off x="7920842" y="4922206"/>
            <a:ext cx="4271158" cy="824711"/>
          </a:xfrm>
          <a:custGeom>
            <a:avLst/>
            <a:gdLst>
              <a:gd name="connsiteX0" fmla="*/ 0 w 4271158"/>
              <a:gd name="connsiteY0" fmla="*/ 704161 h 824711"/>
              <a:gd name="connsiteX1" fmla="*/ 3559343 w 4271158"/>
              <a:gd name="connsiteY1" fmla="*/ 704161 h 824711"/>
              <a:gd name="connsiteX2" fmla="*/ 4271158 w 4271158"/>
              <a:gd name="connsiteY2" fmla="*/ 0 h 824711"/>
              <a:gd name="connsiteX3" fmla="*/ 4271158 w 4271158"/>
              <a:gd name="connsiteY3" fmla="*/ 824712 h 824711"/>
              <a:gd name="connsiteX4" fmla="*/ 0 w 4271158"/>
              <a:gd name="connsiteY4" fmla="*/ 824712 h 82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158" h="824711">
                <a:moveTo>
                  <a:pt x="0" y="704161"/>
                </a:moveTo>
                <a:lnTo>
                  <a:pt x="3559343" y="704161"/>
                </a:lnTo>
                <a:cubicBezTo>
                  <a:pt x="3952463" y="704161"/>
                  <a:pt x="4271158" y="388897"/>
                  <a:pt x="4271158" y="0"/>
                </a:cubicBezTo>
                <a:lnTo>
                  <a:pt x="4271158" y="824712"/>
                </a:lnTo>
                <a:lnTo>
                  <a:pt x="0" y="824712"/>
                </a:lnTo>
                <a:close/>
              </a:path>
            </a:pathLst>
          </a:custGeom>
          <a:solidFill>
            <a:schemeClr val="bg1"/>
          </a:solidFill>
          <a:ln w="1333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1D73D81F-CAB9-4568-B007-9E396B6168F4}"/>
              </a:ext>
            </a:extLst>
          </p:cNvPr>
          <p:cNvSpPr txBox="1"/>
          <p:nvPr/>
        </p:nvSpPr>
        <p:spPr>
          <a:xfrm>
            <a:off x="426388" y="4381685"/>
            <a:ext cx="6097656" cy="830997"/>
          </a:xfrm>
          <a:prstGeom prst="rect">
            <a:avLst/>
          </a:prstGeom>
          <a:noFill/>
        </p:spPr>
        <p:txBody>
          <a:bodyPr wrap="square">
            <a:spAutoFit/>
          </a:bodyPr>
          <a:lstStyle/>
          <a:p>
            <a:r>
              <a:rPr lang="en-GB" sz="1200" baseline="30000" dirty="0">
                <a:solidFill>
                  <a:srgbClr val="575756"/>
                </a:solidFill>
              </a:rPr>
              <a:t>▼</a:t>
            </a:r>
            <a:r>
              <a:rPr lang="en-GB" sz="1200" dirty="0">
                <a:solidFill>
                  <a:srgbClr val="575756"/>
                </a:solidFill>
              </a:rPr>
              <a:t>This medicinal product is subject to additional monitoring. This will allow quick identification of new safety information. Healthcare professionals are asked to report any suspected adverse reactions. See section 4.8 of the SmPC for how to report adverse reactions.</a:t>
            </a:r>
          </a:p>
        </p:txBody>
      </p:sp>
      <p:sp>
        <p:nvSpPr>
          <p:cNvPr id="5" name="TextBox 4">
            <a:extLst>
              <a:ext uri="{FF2B5EF4-FFF2-40B4-BE49-F238E27FC236}">
                <a16:creationId xmlns:a16="http://schemas.microsoft.com/office/drawing/2014/main" id="{D5509D16-A45E-4A20-A190-D5A5B3F61AC9}"/>
              </a:ext>
            </a:extLst>
          </p:cNvPr>
          <p:cNvSpPr txBox="1"/>
          <p:nvPr/>
        </p:nvSpPr>
        <p:spPr>
          <a:xfrm>
            <a:off x="394488" y="5241255"/>
            <a:ext cx="5572359" cy="307777"/>
          </a:xfrm>
          <a:prstGeom prst="rect">
            <a:avLst/>
          </a:prstGeom>
          <a:noFill/>
        </p:spPr>
        <p:txBody>
          <a:bodyPr wrap="none" rtlCol="0">
            <a:spAutoFit/>
          </a:bodyPr>
          <a:lstStyle/>
          <a:p>
            <a:pPr algn="ctr"/>
            <a:r>
              <a:rPr lang="en-GB" sz="1400" b="1" spc="-50" dirty="0">
                <a:solidFill>
                  <a:srgbClr val="575756"/>
                </a:solidFill>
              </a:rPr>
              <a:t>Prescribing information can be found at the end of the presentation. </a:t>
            </a:r>
          </a:p>
        </p:txBody>
      </p:sp>
      <p:sp>
        <p:nvSpPr>
          <p:cNvPr id="10" name="Rectangle 9">
            <a:extLst>
              <a:ext uri="{FF2B5EF4-FFF2-40B4-BE49-F238E27FC236}">
                <a16:creationId xmlns:a16="http://schemas.microsoft.com/office/drawing/2014/main" id="{DB8A5B4A-EE26-4085-B3FC-061CC1DBF8A4}"/>
              </a:ext>
            </a:extLst>
          </p:cNvPr>
          <p:cNvSpPr/>
          <p:nvPr/>
        </p:nvSpPr>
        <p:spPr>
          <a:xfrm>
            <a:off x="8127999" y="0"/>
            <a:ext cx="4063998" cy="5740844"/>
          </a:xfrm>
          <a:prstGeom prst="rect">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F60ED16-3BD4-4165-8D9A-5C575A58DF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3003" y="1313348"/>
            <a:ext cx="2595449" cy="3132437"/>
          </a:xfrm>
          <a:prstGeom prst="rect">
            <a:avLst/>
          </a:prstGeom>
        </p:spPr>
      </p:pic>
      <p:sp>
        <p:nvSpPr>
          <p:cNvPr id="12" name="Graphic 14">
            <a:extLst>
              <a:ext uri="{FF2B5EF4-FFF2-40B4-BE49-F238E27FC236}">
                <a16:creationId xmlns:a16="http://schemas.microsoft.com/office/drawing/2014/main" id="{365B0F69-1A63-4010-AD86-A88BA05E29BE}"/>
              </a:ext>
            </a:extLst>
          </p:cNvPr>
          <p:cNvSpPr/>
          <p:nvPr/>
        </p:nvSpPr>
        <p:spPr>
          <a:xfrm>
            <a:off x="7920842" y="4922206"/>
            <a:ext cx="4271158" cy="824711"/>
          </a:xfrm>
          <a:custGeom>
            <a:avLst/>
            <a:gdLst>
              <a:gd name="connsiteX0" fmla="*/ 0 w 4271158"/>
              <a:gd name="connsiteY0" fmla="*/ 704161 h 824711"/>
              <a:gd name="connsiteX1" fmla="*/ 3559343 w 4271158"/>
              <a:gd name="connsiteY1" fmla="*/ 704161 h 824711"/>
              <a:gd name="connsiteX2" fmla="*/ 4271158 w 4271158"/>
              <a:gd name="connsiteY2" fmla="*/ 0 h 824711"/>
              <a:gd name="connsiteX3" fmla="*/ 4271158 w 4271158"/>
              <a:gd name="connsiteY3" fmla="*/ 824712 h 824711"/>
              <a:gd name="connsiteX4" fmla="*/ 0 w 4271158"/>
              <a:gd name="connsiteY4" fmla="*/ 824712 h 82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158" h="824711">
                <a:moveTo>
                  <a:pt x="0" y="704161"/>
                </a:moveTo>
                <a:lnTo>
                  <a:pt x="3559343" y="704161"/>
                </a:lnTo>
                <a:cubicBezTo>
                  <a:pt x="3952463" y="704161"/>
                  <a:pt x="4271158" y="388897"/>
                  <a:pt x="4271158" y="0"/>
                </a:cubicBezTo>
                <a:lnTo>
                  <a:pt x="4271158" y="824712"/>
                </a:lnTo>
                <a:lnTo>
                  <a:pt x="0" y="824712"/>
                </a:lnTo>
                <a:close/>
              </a:path>
            </a:pathLst>
          </a:custGeom>
          <a:solidFill>
            <a:schemeClr val="bg1"/>
          </a:solidFill>
          <a:ln w="13335" cap="flat">
            <a:noFill/>
            <a:prstDash val="solid"/>
            <a:miter/>
          </a:ln>
        </p:spPr>
        <p:txBody>
          <a:bodyPr rtlCol="0" anchor="ctr"/>
          <a:lstStyle/>
          <a:p>
            <a:endParaRPr lang="en-US"/>
          </a:p>
        </p:txBody>
      </p:sp>
    </p:spTree>
    <p:extLst>
      <p:ext uri="{BB962C8B-B14F-4D97-AF65-F5344CB8AC3E}">
        <p14:creationId xmlns:p14="http://schemas.microsoft.com/office/powerpoint/2010/main" val="1750081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47" name="Round Diagonal Corner of Rectangle 46">
            <a:extLst>
              <a:ext uri="{FF2B5EF4-FFF2-40B4-BE49-F238E27FC236}">
                <a16:creationId xmlns:a16="http://schemas.microsoft.com/office/drawing/2014/main" id="{F981805D-F820-3908-6947-1EC4A3F89DD5}"/>
              </a:ext>
            </a:extLst>
          </p:cNvPr>
          <p:cNvSpPr/>
          <p:nvPr/>
        </p:nvSpPr>
        <p:spPr>
          <a:xfrm>
            <a:off x="502920" y="1956816"/>
            <a:ext cx="5197917" cy="3509275"/>
          </a:xfrm>
          <a:prstGeom prst="round2DiagRect">
            <a:avLst>
              <a:gd name="adj1" fmla="val 0"/>
              <a:gd name="adj2" fmla="val 141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of Rectangle 47">
            <a:extLst>
              <a:ext uri="{FF2B5EF4-FFF2-40B4-BE49-F238E27FC236}">
                <a16:creationId xmlns:a16="http://schemas.microsoft.com/office/drawing/2014/main" id="{B599116A-44E9-5235-A7F8-39077878ADD0}"/>
              </a:ext>
            </a:extLst>
          </p:cNvPr>
          <p:cNvSpPr/>
          <p:nvPr/>
        </p:nvSpPr>
        <p:spPr>
          <a:xfrm>
            <a:off x="6488115" y="1956816"/>
            <a:ext cx="5197917" cy="3509275"/>
          </a:xfrm>
          <a:prstGeom prst="round2DiagRect">
            <a:avLst>
              <a:gd name="adj1" fmla="val 0"/>
              <a:gd name="adj2" fmla="val 206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5372DE9-23A6-8EF7-FDEC-ED37F55CACB5}"/>
              </a:ext>
            </a:extLst>
          </p:cNvPr>
          <p:cNvSpPr>
            <a:spLocks noGrp="1"/>
          </p:cNvSpPr>
          <p:nvPr>
            <p:ph type="body" sz="quarter" idx="14"/>
          </p:nvPr>
        </p:nvSpPr>
        <p:spPr/>
        <p:txBody>
          <a:bodyPr/>
          <a:lstStyle/>
          <a:p>
            <a:r>
              <a:rPr lang="en-GB"/>
              <a:t>ADDITIONAL BENEFITS </a:t>
            </a:r>
            <a:r>
              <a:rPr lang="en-GB">
                <a:solidFill>
                  <a:schemeClr val="accent1"/>
                </a:solidFill>
              </a:rPr>
              <a:t>FOR PONVORY</a:t>
            </a:r>
            <a:r>
              <a:rPr lang="en-US" sz="1200" baseline="60000">
                <a:solidFill>
                  <a:srgbClr val="035C67"/>
                </a:solidFill>
              </a:rPr>
              <a:t>®</a:t>
            </a:r>
            <a:r>
              <a:rPr lang="en-GB">
                <a:solidFill>
                  <a:schemeClr val="accent1"/>
                </a:solidFill>
              </a:rPr>
              <a:t> INCLUDE:</a:t>
            </a:r>
          </a:p>
        </p:txBody>
      </p:sp>
      <p:sp>
        <p:nvSpPr>
          <p:cNvPr id="2" name="Title 1">
            <a:extLst>
              <a:ext uri="{FF2B5EF4-FFF2-40B4-BE49-F238E27FC236}">
                <a16:creationId xmlns:a16="http://schemas.microsoft.com/office/drawing/2014/main" id="{745CD275-68ED-D985-652E-128BF7234099}"/>
              </a:ext>
            </a:extLst>
          </p:cNvPr>
          <p:cNvSpPr>
            <a:spLocks noGrp="1"/>
          </p:cNvSpPr>
          <p:nvPr>
            <p:ph type="title"/>
          </p:nvPr>
        </p:nvSpPr>
        <p:spPr>
          <a:xfrm>
            <a:off x="502920" y="222832"/>
            <a:ext cx="11183112" cy="1297351"/>
          </a:xfrm>
        </p:spPr>
        <p:txBody>
          <a:bodyPr anchor="t" anchorCtr="0"/>
          <a:lstStyle/>
          <a:p>
            <a:r>
              <a:rPr lang="en-US" dirty="0">
                <a:solidFill>
                  <a:schemeClr val="accent2"/>
                </a:solidFill>
              </a:rPr>
              <a:t>Q1: </a:t>
            </a:r>
            <a:r>
              <a:rPr lang="en-GB" dirty="0"/>
              <a:t>WHAT treatment ATTRIBUTES OF </a:t>
            </a:r>
            <a:r>
              <a:rPr lang="en-US" dirty="0"/>
              <a:t>PONVOR</a:t>
            </a:r>
            <a:r>
              <a:rPr lang="en-GB" spc="0" dirty="0"/>
              <a:t>Y</a:t>
            </a:r>
            <a:r>
              <a:rPr lang="en-GB" sz="2000" spc="0" baseline="86000" dirty="0">
                <a:solidFill>
                  <a:schemeClr val="accent2">
                    <a:lumMod val="50000"/>
                  </a:schemeClr>
                </a:solidFill>
              </a:rPr>
              <a:t>®</a:t>
            </a:r>
            <a:r>
              <a:rPr lang="en-US" dirty="0"/>
              <a:t> </a:t>
            </a:r>
            <a:br>
              <a:rPr lang="en-GB" dirty="0"/>
            </a:br>
            <a:r>
              <a:rPr lang="en-GB" dirty="0"/>
              <a:t>STAND OUT TO YOU?</a:t>
            </a:r>
            <a:endParaRPr lang="en-US" dirty="0"/>
          </a:p>
        </p:txBody>
      </p:sp>
      <p:sp>
        <p:nvSpPr>
          <p:cNvPr id="11" name="TextBox 10">
            <a:extLst>
              <a:ext uri="{FF2B5EF4-FFF2-40B4-BE49-F238E27FC236}">
                <a16:creationId xmlns:a16="http://schemas.microsoft.com/office/drawing/2014/main" id="{1E2C98B1-4B5B-4F17-F353-10CAD9597878}"/>
              </a:ext>
            </a:extLst>
          </p:cNvPr>
          <p:cNvSpPr txBox="1"/>
          <p:nvPr/>
        </p:nvSpPr>
        <p:spPr>
          <a:xfrm>
            <a:off x="749778" y="3640251"/>
            <a:ext cx="4657161" cy="907941"/>
          </a:xfrm>
          <a:prstGeom prst="rect">
            <a:avLst/>
          </a:prstGeom>
          <a:noFill/>
        </p:spPr>
        <p:txBody>
          <a:bodyPr wrap="square" rtlCol="0">
            <a:spAutoFit/>
          </a:bodyPr>
          <a:lstStyle/>
          <a:p>
            <a:pPr>
              <a:lnSpc>
                <a:spcPts val="2400"/>
              </a:lnSpc>
              <a:spcAft>
                <a:spcPts val="600"/>
              </a:spcAft>
            </a:pPr>
            <a:r>
              <a:rPr lang="en-GB" sz="2800" b="1" spc="-150" dirty="0">
                <a:solidFill>
                  <a:schemeClr val="bg1"/>
                </a:solidFill>
                <a:latin typeface="+mj-lt"/>
              </a:rPr>
              <a:t>ONBOARD WITH CONVENIENCE</a:t>
            </a:r>
          </a:p>
          <a:p>
            <a:pPr>
              <a:spcAft>
                <a:spcPts val="600"/>
              </a:spcAft>
            </a:pPr>
            <a:r>
              <a:rPr lang="en-US" sz="1400" dirty="0">
                <a:solidFill>
                  <a:schemeClr val="bg1"/>
                </a:solidFill>
              </a:rPr>
              <a:t>Once-daily PONVORY</a:t>
            </a:r>
            <a:r>
              <a:rPr lang="en-US" sz="1000" baseline="60000" dirty="0">
                <a:solidFill>
                  <a:srgbClr val="FFFFFF"/>
                </a:solidFill>
                <a:ea typeface="Verdana" panose="020B0604030504040204" pitchFamily="34" charset="0"/>
              </a:rPr>
              <a:t>®</a:t>
            </a:r>
            <a:r>
              <a:rPr lang="en-US" sz="1400" dirty="0">
                <a:solidFill>
                  <a:schemeClr val="bg1"/>
                </a:solidFill>
              </a:rPr>
              <a:t> can be initiated </a:t>
            </a:r>
            <a:br>
              <a:rPr lang="en-US" sz="1400" dirty="0">
                <a:solidFill>
                  <a:schemeClr val="bg1"/>
                </a:solidFill>
              </a:rPr>
            </a:br>
            <a:r>
              <a:rPr lang="en-US" sz="1400" dirty="0">
                <a:solidFill>
                  <a:schemeClr val="bg1"/>
                </a:solidFill>
              </a:rPr>
              <a:t>at home for most patients*</a:t>
            </a:r>
            <a:r>
              <a:rPr lang="en-US" sz="1400" baseline="30000" dirty="0">
                <a:solidFill>
                  <a:schemeClr val="bg1"/>
                </a:solidFill>
              </a:rPr>
              <a:t>1</a:t>
            </a:r>
          </a:p>
        </p:txBody>
      </p:sp>
      <p:sp>
        <p:nvSpPr>
          <p:cNvPr id="12" name="TextBox 11">
            <a:extLst>
              <a:ext uri="{FF2B5EF4-FFF2-40B4-BE49-F238E27FC236}">
                <a16:creationId xmlns:a16="http://schemas.microsoft.com/office/drawing/2014/main" id="{99D9F8D6-E9C0-983E-E46C-6262D3C703C5}"/>
              </a:ext>
            </a:extLst>
          </p:cNvPr>
          <p:cNvSpPr txBox="1"/>
          <p:nvPr/>
        </p:nvSpPr>
        <p:spPr>
          <a:xfrm>
            <a:off x="6707601" y="3640251"/>
            <a:ext cx="4734621" cy="1215717"/>
          </a:xfrm>
          <a:prstGeom prst="rect">
            <a:avLst/>
          </a:prstGeom>
          <a:noFill/>
        </p:spPr>
        <p:txBody>
          <a:bodyPr wrap="square" rtlCol="0">
            <a:spAutoFit/>
          </a:bodyPr>
          <a:lstStyle/>
          <a:p>
            <a:pPr>
              <a:lnSpc>
                <a:spcPts val="2400"/>
              </a:lnSpc>
              <a:spcAft>
                <a:spcPts val="600"/>
              </a:spcAft>
            </a:pPr>
            <a:r>
              <a:rPr lang="en-GB" sz="2800" b="1" spc="-150" dirty="0">
                <a:solidFill>
                  <a:schemeClr val="bg1"/>
                </a:solidFill>
                <a:latin typeface="+mj-lt"/>
              </a:rPr>
              <a:t>PONVORY</a:t>
            </a:r>
            <a:r>
              <a:rPr lang="en-GB" sz="2800" b="1" spc="-150" baseline="30000" dirty="0">
                <a:solidFill>
                  <a:schemeClr val="bg1"/>
                </a:solidFill>
                <a:latin typeface="+mj-lt"/>
              </a:rPr>
              <a:t>®</a:t>
            </a:r>
            <a:r>
              <a:rPr lang="en-GB" sz="2800" b="1" spc="-150" dirty="0">
                <a:solidFill>
                  <a:schemeClr val="bg1"/>
                </a:solidFill>
                <a:latin typeface="+mj-lt"/>
              </a:rPr>
              <a:t> DEMONSTRATED SIMILAR RATES OF OVERALL TEAES</a:t>
            </a:r>
          </a:p>
          <a:p>
            <a:pPr>
              <a:spcAft>
                <a:spcPts val="600"/>
              </a:spcAft>
            </a:pPr>
            <a:r>
              <a:rPr lang="en-US" sz="1400" dirty="0">
                <a:solidFill>
                  <a:schemeClr val="bg1"/>
                </a:solidFill>
                <a:ea typeface="Verdana" panose="020B0604030504040204" pitchFamily="34" charset="0"/>
              </a:rPr>
              <a:t>vs. teriflunomide 14mg, with the majority being mild to moderate and not resulting in treatment discontinuation</a:t>
            </a:r>
            <a:r>
              <a:rPr lang="en-US" sz="1400" baseline="30000" dirty="0">
                <a:solidFill>
                  <a:schemeClr val="bg1"/>
                </a:solidFill>
                <a:ea typeface="Verdana" panose="020B0604030504040204" pitchFamily="34" charset="0"/>
              </a:rPr>
              <a:t>2</a:t>
            </a:r>
            <a:endParaRPr lang="en-GB" sz="1400" b="1" baseline="30000" dirty="0">
              <a:solidFill>
                <a:schemeClr val="bg1"/>
              </a:solidFill>
            </a:endParaRPr>
          </a:p>
        </p:txBody>
      </p:sp>
      <p:pic>
        <p:nvPicPr>
          <p:cNvPr id="71" name="Picture 70" descr="Icon&#10;&#10;Description automatically generated">
            <a:extLst>
              <a:ext uri="{FF2B5EF4-FFF2-40B4-BE49-F238E27FC236}">
                <a16:creationId xmlns:a16="http://schemas.microsoft.com/office/drawing/2014/main" id="{FEE33636-4FF1-DA4C-DB41-ABE7A6EB3E8C}"/>
              </a:ext>
            </a:extLst>
          </p:cNvPr>
          <p:cNvPicPr>
            <a:picLocks noChangeAspect="1"/>
          </p:cNvPicPr>
          <p:nvPr/>
        </p:nvPicPr>
        <p:blipFill rotWithShape="1">
          <a:blip r:embed="rId3">
            <a:extLst>
              <a:ext uri="{28A0092B-C50C-407E-A947-70E740481C1C}">
                <a14:useLocalDpi xmlns:a14="http://schemas.microsoft.com/office/drawing/2010/main" val="0"/>
              </a:ext>
            </a:extLst>
          </a:blip>
          <a:srcRect l="62660" t="71473" r="13333"/>
          <a:stretch/>
        </p:blipFill>
        <p:spPr>
          <a:xfrm>
            <a:off x="820544" y="2100357"/>
            <a:ext cx="1144356" cy="1159049"/>
          </a:xfrm>
          <a:prstGeom prst="rect">
            <a:avLst/>
          </a:prstGeom>
        </p:spPr>
      </p:pic>
      <p:pic>
        <p:nvPicPr>
          <p:cNvPr id="72" name="Picture 71" descr="Icon&#10;&#10;Description automatically generated">
            <a:extLst>
              <a:ext uri="{FF2B5EF4-FFF2-40B4-BE49-F238E27FC236}">
                <a16:creationId xmlns:a16="http://schemas.microsoft.com/office/drawing/2014/main" id="{C3764325-0BA5-4313-4B95-0B960F3A914D}"/>
              </a:ext>
            </a:extLst>
          </p:cNvPr>
          <p:cNvPicPr>
            <a:picLocks noChangeAspect="1"/>
          </p:cNvPicPr>
          <p:nvPr/>
        </p:nvPicPr>
        <p:blipFill rotWithShape="1">
          <a:blip r:embed="rId3">
            <a:extLst>
              <a:ext uri="{28A0092B-C50C-407E-A947-70E740481C1C}">
                <a14:useLocalDpi xmlns:a14="http://schemas.microsoft.com/office/drawing/2010/main" val="0"/>
              </a:ext>
            </a:extLst>
          </a:blip>
          <a:srcRect l="9797" t="71473" r="59611"/>
          <a:stretch/>
        </p:blipFill>
        <p:spPr>
          <a:xfrm>
            <a:off x="6771351" y="2100357"/>
            <a:ext cx="1458249" cy="1159049"/>
          </a:xfrm>
          <a:prstGeom prst="rect">
            <a:avLst/>
          </a:prstGeom>
        </p:spPr>
      </p:pic>
      <p:sp>
        <p:nvSpPr>
          <p:cNvPr id="3" name="TextBox 2">
            <a:extLst>
              <a:ext uri="{FF2B5EF4-FFF2-40B4-BE49-F238E27FC236}">
                <a16:creationId xmlns:a16="http://schemas.microsoft.com/office/drawing/2014/main" id="{AB52E0F5-8F33-4FA4-A2AB-89415FD1B91C}"/>
              </a:ext>
            </a:extLst>
          </p:cNvPr>
          <p:cNvSpPr txBox="1"/>
          <p:nvPr/>
        </p:nvSpPr>
        <p:spPr>
          <a:xfrm>
            <a:off x="403607" y="5563509"/>
            <a:ext cx="9285171" cy="307777"/>
          </a:xfrm>
          <a:prstGeom prst="rect">
            <a:avLst/>
          </a:prstGeom>
          <a:noFill/>
        </p:spPr>
        <p:txBody>
          <a:bodyPr wrap="none" rtlCol="0">
            <a:spAutoFit/>
          </a:bodyPr>
          <a:lstStyle/>
          <a:p>
            <a:r>
              <a:rPr lang="en-GB" sz="1400" b="1" spc="-50" dirty="0">
                <a:solidFill>
                  <a:srgbClr val="575756"/>
                </a:solidFill>
              </a:rPr>
              <a:t>Please refer to the PONVORY</a:t>
            </a:r>
            <a:r>
              <a:rPr lang="en-GB" sz="1400" b="1" spc="-50" baseline="30000" dirty="0">
                <a:solidFill>
                  <a:srgbClr val="575756"/>
                </a:solidFill>
              </a:rPr>
              <a:t>®</a:t>
            </a:r>
            <a:r>
              <a:rPr lang="en-GB" sz="1400" b="1" spc="-50" dirty="0">
                <a:solidFill>
                  <a:srgbClr val="575756"/>
                </a:solidFill>
              </a:rPr>
              <a:t> SmPC for a full presentation of safety information or speak to one of the booth reps. </a:t>
            </a:r>
          </a:p>
        </p:txBody>
      </p:sp>
      <p:sp>
        <p:nvSpPr>
          <p:cNvPr id="13" name="Footer Placeholder 3">
            <a:extLst>
              <a:ext uri="{FF2B5EF4-FFF2-40B4-BE49-F238E27FC236}">
                <a16:creationId xmlns:a16="http://schemas.microsoft.com/office/drawing/2014/main" id="{671545E4-B14C-E8FA-16F1-726858BD51F3}"/>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*4-hour first-dose observation is recommended for patients with sinus bradycardia, first- or second-degree AV blocks, Mobitz type I (Wenckebach), or a history of myocardial infarction or heart failure occurring more than 6 months prior to treatment initiation and in a stable condition.</a:t>
            </a:r>
            <a:r>
              <a:rPr lang="en-GB" sz="1000" baseline="30000" dirty="0"/>
              <a:t>1</a:t>
            </a:r>
          </a:p>
          <a:p>
            <a:r>
              <a:rPr lang="en-GB" sz="1000" b="1" dirty="0"/>
              <a:t>AV</a:t>
            </a:r>
            <a:r>
              <a:rPr lang="en-GB" sz="1000" dirty="0"/>
              <a:t>, atrioventricular; </a:t>
            </a:r>
            <a:r>
              <a:rPr lang="en-GB" sz="1000" b="1" dirty="0"/>
              <a:t>TEAE, </a:t>
            </a:r>
            <a:r>
              <a:rPr lang="en-GB" sz="1000" dirty="0"/>
              <a:t>treatment-emergent adverse event.</a:t>
            </a:r>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ea typeface="Calibri" panose="020F0502020204030204" pitchFamily="34" charset="0"/>
                <a:cs typeface="Times New Roman" panose="02020603050405020304" pitchFamily="18" charset="0"/>
              </a:rPr>
              <a:t>Kappos</a:t>
            </a:r>
            <a:r>
              <a:rPr lang="en-GB" sz="1000" dirty="0">
                <a:ea typeface="Calibri" panose="020F0502020204030204" pitchFamily="34" charset="0"/>
                <a:cs typeface="Times New Roman" panose="02020603050405020304" pitchFamily="18" charset="0"/>
              </a:rPr>
              <a:t> L., et al. JAMA Neurol. 2021;78(5):558-567.</a:t>
            </a:r>
          </a:p>
        </p:txBody>
      </p:sp>
    </p:spTree>
    <p:extLst>
      <p:ext uri="{BB962C8B-B14F-4D97-AF65-F5344CB8AC3E}">
        <p14:creationId xmlns:p14="http://schemas.microsoft.com/office/powerpoint/2010/main" val="2082129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20" name="Round Diagonal Corner of Rectangle 19">
            <a:extLst>
              <a:ext uri="{FF2B5EF4-FFF2-40B4-BE49-F238E27FC236}">
                <a16:creationId xmlns:a16="http://schemas.microsoft.com/office/drawing/2014/main" id="{AD37AD03-C9A7-76DB-A76D-67110706408E}"/>
              </a:ext>
            </a:extLst>
          </p:cNvPr>
          <p:cNvSpPr/>
          <p:nvPr/>
        </p:nvSpPr>
        <p:spPr>
          <a:xfrm>
            <a:off x="8407526" y="1324358"/>
            <a:ext cx="3278506" cy="3948094"/>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of Rectangle 17">
            <a:extLst>
              <a:ext uri="{FF2B5EF4-FFF2-40B4-BE49-F238E27FC236}">
                <a16:creationId xmlns:a16="http://schemas.microsoft.com/office/drawing/2014/main" id="{B9D73646-CF45-99DC-CCB8-C26E237E9B6F}"/>
              </a:ext>
            </a:extLst>
          </p:cNvPr>
          <p:cNvSpPr/>
          <p:nvPr/>
        </p:nvSpPr>
        <p:spPr>
          <a:xfrm>
            <a:off x="502921" y="1324358"/>
            <a:ext cx="7715104" cy="3948094"/>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9719D04-AF7B-9688-31EB-C459224CD373}"/>
              </a:ext>
            </a:extLst>
          </p:cNvPr>
          <p:cNvSpPr>
            <a:spLocks noGrp="1"/>
          </p:cNvSpPr>
          <p:nvPr>
            <p:ph type="body" sz="quarter" idx="14"/>
          </p:nvPr>
        </p:nvSpPr>
        <p:spPr>
          <a:xfrm>
            <a:off x="502920" y="846000"/>
            <a:ext cx="11183112" cy="389408"/>
          </a:xfrm>
        </p:spPr>
        <p:txBody>
          <a:bodyPr/>
          <a:lstStyle/>
          <a:p>
            <a:r>
              <a:rPr lang="en-GB" dirty="0"/>
              <a:t>SUPERIOR EFFICACY WITH PONVORY</a:t>
            </a:r>
            <a:r>
              <a:rPr lang="en-US" sz="1200" baseline="60000" dirty="0"/>
              <a:t>®</a:t>
            </a:r>
            <a:r>
              <a:rPr lang="en-GB" dirty="0"/>
              <a:t> </a:t>
            </a:r>
            <a:r>
              <a:rPr lang="en-GB" dirty="0">
                <a:solidFill>
                  <a:schemeClr val="accent1"/>
                </a:solidFill>
              </a:rPr>
              <a:t>VS. TERIFLUNOMIDE*</a:t>
            </a:r>
            <a:r>
              <a:rPr lang="en-GB" baseline="30000" dirty="0">
                <a:solidFill>
                  <a:schemeClr val="accent1"/>
                </a:solidFill>
              </a:rPr>
              <a:t>1,2</a:t>
            </a:r>
            <a:endParaRPr lang="en-GB" dirty="0">
              <a:solidFill>
                <a:schemeClr val="accent1"/>
              </a:solidFill>
            </a:endParaRPr>
          </a:p>
        </p:txBody>
      </p:sp>
      <p:graphicFrame>
        <p:nvGraphicFramePr>
          <p:cNvPr id="8" name="Chart 7">
            <a:extLst>
              <a:ext uri="{FF2B5EF4-FFF2-40B4-BE49-F238E27FC236}">
                <a16:creationId xmlns:a16="http://schemas.microsoft.com/office/drawing/2014/main" id="{776ECC70-CAD4-465E-BEE7-F7CB9C6B1C7E}"/>
              </a:ext>
            </a:extLst>
          </p:cNvPr>
          <p:cNvGraphicFramePr/>
          <p:nvPr>
            <p:extLst>
              <p:ext uri="{D42A27DB-BD31-4B8C-83A1-F6EECF244321}">
                <p14:modId xmlns:p14="http://schemas.microsoft.com/office/powerpoint/2010/main" val="3520409988"/>
              </p:ext>
            </p:extLst>
          </p:nvPr>
        </p:nvGraphicFramePr>
        <p:xfrm>
          <a:off x="8683794" y="1696953"/>
          <a:ext cx="2685976" cy="217224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2AB1500-2D7D-4DD0-B89C-CDD2183BCBAB}"/>
              </a:ext>
            </a:extLst>
          </p:cNvPr>
          <p:cNvSpPr txBox="1"/>
          <p:nvPr/>
        </p:nvSpPr>
        <p:spPr>
          <a:xfrm>
            <a:off x="8502925" y="3957794"/>
            <a:ext cx="3087707" cy="738664"/>
          </a:xfrm>
          <a:prstGeom prst="rect">
            <a:avLst/>
          </a:prstGeom>
          <a:noFill/>
        </p:spPr>
        <p:txBody>
          <a:bodyPr wrap="square">
            <a:spAutoFit/>
          </a:bodyPr>
          <a:lstStyle/>
          <a:p>
            <a:pPr algn="ctr"/>
            <a:r>
              <a:rPr lang="en-GB" sz="1400" dirty="0">
                <a:solidFill>
                  <a:schemeClr val="bg1"/>
                </a:solidFill>
              </a:rPr>
              <a:t>of patients taking PONVORY</a:t>
            </a:r>
            <a:r>
              <a:rPr lang="en-GB" sz="1400" baseline="30000" dirty="0">
                <a:solidFill>
                  <a:schemeClr val="bg1"/>
                </a:solidFill>
              </a:rPr>
              <a:t>®</a:t>
            </a:r>
            <a:r>
              <a:rPr lang="en-GB" sz="1400" dirty="0">
                <a:solidFill>
                  <a:schemeClr val="bg1"/>
                </a:solidFill>
              </a:rPr>
              <a:t> </a:t>
            </a:r>
            <a:br>
              <a:rPr lang="en-GB" sz="1400" dirty="0">
                <a:solidFill>
                  <a:schemeClr val="bg1"/>
                </a:solidFill>
              </a:rPr>
            </a:br>
            <a:r>
              <a:rPr lang="en-GB" sz="1400" b="1" dirty="0">
                <a:solidFill>
                  <a:schemeClr val="bg1"/>
                </a:solidFill>
              </a:rPr>
              <a:t>were relapse-free </a:t>
            </a:r>
            <a:r>
              <a:rPr lang="en-GB" sz="1400" dirty="0">
                <a:solidFill>
                  <a:schemeClr val="bg1"/>
                </a:solidFill>
              </a:rPr>
              <a:t>during </a:t>
            </a:r>
            <a:br>
              <a:rPr lang="en-GB" sz="1400" dirty="0">
                <a:solidFill>
                  <a:schemeClr val="bg1"/>
                </a:solidFill>
              </a:rPr>
            </a:br>
            <a:r>
              <a:rPr lang="en-GB" sz="1400" dirty="0">
                <a:solidFill>
                  <a:schemeClr val="bg1"/>
                </a:solidFill>
              </a:rPr>
              <a:t>the 2-year Phase III study</a:t>
            </a:r>
            <a:r>
              <a:rPr lang="en-GB" sz="1400" baseline="30000" dirty="0">
                <a:solidFill>
                  <a:schemeClr val="bg1"/>
                </a:solidFill>
              </a:rPr>
              <a:t>1</a:t>
            </a:r>
          </a:p>
        </p:txBody>
      </p:sp>
      <p:sp>
        <p:nvSpPr>
          <p:cNvPr id="11" name="Footer Placeholder 2">
            <a:extLst>
              <a:ext uri="{FF2B5EF4-FFF2-40B4-BE49-F238E27FC236}">
                <a16:creationId xmlns:a16="http://schemas.microsoft.com/office/drawing/2014/main" id="{6DC194AE-D3C2-4714-A51A-A29971C751A0}"/>
              </a:ext>
            </a:extLst>
          </p:cNvPr>
          <p:cNvSpPr txBox="1">
            <a:spLocks/>
          </p:cNvSpPr>
          <p:nvPr/>
        </p:nvSpPr>
        <p:spPr>
          <a:xfrm>
            <a:off x="5463252" y="5030389"/>
            <a:ext cx="2754774" cy="2245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dirty="0">
                <a:solidFill>
                  <a:srgbClr val="575756"/>
                </a:solidFill>
              </a:rPr>
              <a:t>Adapted from: </a:t>
            </a:r>
            <a:r>
              <a:rPr lang="en-GB" sz="700" dirty="0" err="1">
                <a:solidFill>
                  <a:srgbClr val="575756"/>
                </a:solidFill>
              </a:rPr>
              <a:t>Kappos</a:t>
            </a:r>
            <a:r>
              <a:rPr lang="en-GB" sz="700" dirty="0">
                <a:solidFill>
                  <a:srgbClr val="575756"/>
                </a:solidFill>
              </a:rPr>
              <a:t> et al. 2021. </a:t>
            </a:r>
            <a:endParaRPr lang="en-US" sz="700" dirty="0">
              <a:solidFill>
                <a:srgbClr val="575756"/>
              </a:solidFill>
            </a:endParaRPr>
          </a:p>
        </p:txBody>
      </p:sp>
      <p:sp>
        <p:nvSpPr>
          <p:cNvPr id="19" name="TextBox 18">
            <a:extLst>
              <a:ext uri="{FF2B5EF4-FFF2-40B4-BE49-F238E27FC236}">
                <a16:creationId xmlns:a16="http://schemas.microsoft.com/office/drawing/2014/main" id="{5CA51DC7-F8D6-0466-80F4-4DD128E89CC3}"/>
              </a:ext>
            </a:extLst>
          </p:cNvPr>
          <p:cNvSpPr txBox="1"/>
          <p:nvPr/>
        </p:nvSpPr>
        <p:spPr>
          <a:xfrm>
            <a:off x="602311" y="1415570"/>
            <a:ext cx="5289442" cy="338554"/>
          </a:xfrm>
          <a:prstGeom prst="rect">
            <a:avLst/>
          </a:prstGeom>
          <a:noFill/>
        </p:spPr>
        <p:txBody>
          <a:bodyPr wrap="square" rtlCol="0">
            <a:spAutoFit/>
          </a:bodyPr>
          <a:lstStyle/>
          <a:p>
            <a:r>
              <a:rPr lang="en-GB" sz="1600" b="1">
                <a:solidFill>
                  <a:schemeClr val="accent2"/>
                </a:solidFill>
                <a:cs typeface="Poppins" pitchFamily="2" charset="77"/>
              </a:rPr>
              <a:t>OPTIMUM PRIMARY ENDPOINT: ARRs up to EOS**</a:t>
            </a:r>
            <a:r>
              <a:rPr lang="en-GB" sz="1600" b="1" baseline="30000">
                <a:solidFill>
                  <a:schemeClr val="accent2"/>
                </a:solidFill>
                <a:cs typeface="Poppins" pitchFamily="2" charset="77"/>
              </a:rPr>
              <a:t>2</a:t>
            </a:r>
            <a:r>
              <a:rPr lang="en-GB" sz="1600" b="1">
                <a:solidFill>
                  <a:schemeClr val="accent2"/>
                </a:solidFill>
                <a:cs typeface="Poppins" pitchFamily="2" charset="77"/>
              </a:rPr>
              <a:t> </a:t>
            </a:r>
          </a:p>
        </p:txBody>
      </p:sp>
      <p:sp>
        <p:nvSpPr>
          <p:cNvPr id="21" name="Footer Placeholder 2">
            <a:extLst>
              <a:ext uri="{FF2B5EF4-FFF2-40B4-BE49-F238E27FC236}">
                <a16:creationId xmlns:a16="http://schemas.microsoft.com/office/drawing/2014/main" id="{12914364-864D-82CD-8FB2-364E8BCC76C2}"/>
              </a:ext>
            </a:extLst>
          </p:cNvPr>
          <p:cNvSpPr txBox="1">
            <a:spLocks/>
          </p:cNvSpPr>
          <p:nvPr/>
        </p:nvSpPr>
        <p:spPr>
          <a:xfrm>
            <a:off x="8683794" y="5030389"/>
            <a:ext cx="3002239" cy="2245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a:solidFill>
                  <a:schemeClr val="bg1"/>
                </a:solidFill>
              </a:rPr>
              <a:t>Adapted from: PONVORY</a:t>
            </a:r>
            <a:r>
              <a:rPr lang="en-GB" sz="700" baseline="30000">
                <a:solidFill>
                  <a:schemeClr val="bg1"/>
                </a:solidFill>
              </a:rPr>
              <a:t>®</a:t>
            </a:r>
            <a:r>
              <a:rPr lang="en-GB" sz="700">
                <a:solidFill>
                  <a:schemeClr val="bg1"/>
                </a:solidFill>
              </a:rPr>
              <a:t> SmPC.</a:t>
            </a:r>
          </a:p>
          <a:p>
            <a:pPr algn="r"/>
            <a:endParaRPr lang="en-GB" sz="700">
              <a:solidFill>
                <a:schemeClr val="bg1"/>
              </a:solidFill>
            </a:endParaRPr>
          </a:p>
        </p:txBody>
      </p:sp>
      <p:pic>
        <p:nvPicPr>
          <p:cNvPr id="15" name="Picture 14" descr="A screenshot of a computer&#10;&#10;Description automatically generated with low confidence">
            <a:extLst>
              <a:ext uri="{FF2B5EF4-FFF2-40B4-BE49-F238E27FC236}">
                <a16:creationId xmlns:a16="http://schemas.microsoft.com/office/drawing/2014/main" id="{222FCF03-7042-43F8-5571-D6737234B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223" y="1929008"/>
            <a:ext cx="5461048" cy="2967961"/>
          </a:xfrm>
          <a:prstGeom prst="rect">
            <a:avLst/>
          </a:prstGeom>
        </p:spPr>
      </p:pic>
      <p:sp>
        <p:nvSpPr>
          <p:cNvPr id="13" name="Footer Placeholder 3">
            <a:extLst>
              <a:ext uri="{FF2B5EF4-FFF2-40B4-BE49-F238E27FC236}">
                <a16:creationId xmlns:a16="http://schemas.microsoft.com/office/drawing/2014/main" id="{EF051985-436F-8765-F1B8-8C38A426BAFA}"/>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*Over two years in a large (N=1,133) head-to-head Phase III study in adult patients with active RMS.</a:t>
            </a:r>
            <a:r>
              <a:rPr lang="en-US" sz="1000" baseline="30000" dirty="0"/>
              <a:t>1,2</a:t>
            </a:r>
            <a:r>
              <a:rPr lang="en-GB" sz="1000" b="1" baseline="30000" dirty="0"/>
              <a:t> </a:t>
            </a:r>
            <a:r>
              <a:rPr lang="en-GB" sz="1000" dirty="0"/>
              <a:t>**ARR was defined as the number of confirmed relapses per patient-year up to EOS.</a:t>
            </a:r>
            <a:r>
              <a:rPr lang="en-GB" sz="1000" baseline="30000" dirty="0"/>
              <a:t>2</a:t>
            </a:r>
            <a:r>
              <a:rPr lang="en-GB" sz="1000" dirty="0"/>
              <a:t> </a:t>
            </a:r>
            <a:br>
              <a:rPr lang="en-GB" sz="1000" dirty="0"/>
            </a:br>
            <a:r>
              <a:rPr lang="en-GB" sz="1000" b="1" dirty="0"/>
              <a:t>ARR, </a:t>
            </a:r>
            <a:r>
              <a:rPr lang="en-GB" sz="1000" dirty="0"/>
              <a:t>annualised relapse rate; </a:t>
            </a:r>
            <a:r>
              <a:rPr lang="en-GB" sz="1000" b="1" dirty="0"/>
              <a:t>CL,</a:t>
            </a:r>
            <a:r>
              <a:rPr lang="en-GB" sz="1000" dirty="0"/>
              <a:t> confidence limit; </a:t>
            </a:r>
            <a:r>
              <a:rPr lang="en-GB" sz="1000" b="1" dirty="0"/>
              <a:t>EOS, </a:t>
            </a:r>
            <a:r>
              <a:rPr lang="en-GB" sz="1000" dirty="0"/>
              <a:t>end of study; </a:t>
            </a:r>
            <a:r>
              <a:rPr lang="en-GB" sz="1000" b="1" dirty="0"/>
              <a:t>RMS, </a:t>
            </a:r>
            <a:r>
              <a:rPr lang="en-GB" sz="1000" dirty="0"/>
              <a:t>relapsing multiple sclerosis.</a:t>
            </a:r>
            <a:endParaRPr lang="en-GB" sz="1000" b="1" dirty="0"/>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t>Kappos</a:t>
            </a:r>
            <a:r>
              <a:rPr lang="en-GB" sz="1000" dirty="0"/>
              <a:t> L, et al. JAMA Neurol. 2021; 78(5): 558-567. </a:t>
            </a:r>
            <a:endParaRPr lang="en-US" sz="1000" dirty="0"/>
          </a:p>
        </p:txBody>
      </p:sp>
      <p:sp>
        <p:nvSpPr>
          <p:cNvPr id="14" name="Title 1">
            <a:extLst>
              <a:ext uri="{FF2B5EF4-FFF2-40B4-BE49-F238E27FC236}">
                <a16:creationId xmlns:a16="http://schemas.microsoft.com/office/drawing/2014/main" id="{09ED0CCF-6A58-0904-DB5B-C47B11191109}"/>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Q2: </a:t>
            </a:r>
            <a:r>
              <a:rPr lang="en-US" dirty="0"/>
              <a:t>what are the key efficacy data for PONVOR</a:t>
            </a:r>
            <a:r>
              <a:rPr lang="en-GB" spc="0" dirty="0"/>
              <a:t>Y</a:t>
            </a:r>
            <a:r>
              <a:rPr lang="en-GB" sz="2000" spc="0" baseline="86000" dirty="0">
                <a:solidFill>
                  <a:schemeClr val="accent2">
                    <a:lumMod val="50000"/>
                  </a:schemeClr>
                </a:solidFill>
              </a:rPr>
              <a:t>®</a:t>
            </a:r>
            <a:r>
              <a:rPr lang="en-US" dirty="0"/>
              <a:t>?</a:t>
            </a:r>
            <a:endParaRPr lang="en-GB" dirty="0"/>
          </a:p>
        </p:txBody>
      </p:sp>
    </p:spTree>
    <p:extLst>
      <p:ext uri="{BB962C8B-B14F-4D97-AF65-F5344CB8AC3E}">
        <p14:creationId xmlns:p14="http://schemas.microsoft.com/office/powerpoint/2010/main" val="542552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20" name="Round Diagonal Corner of Rectangle 19">
            <a:extLst>
              <a:ext uri="{FF2B5EF4-FFF2-40B4-BE49-F238E27FC236}">
                <a16:creationId xmlns:a16="http://schemas.microsoft.com/office/drawing/2014/main" id="{AD37AD03-C9A7-76DB-A76D-67110706408E}"/>
              </a:ext>
            </a:extLst>
          </p:cNvPr>
          <p:cNvSpPr/>
          <p:nvPr/>
        </p:nvSpPr>
        <p:spPr>
          <a:xfrm>
            <a:off x="8407526" y="1597429"/>
            <a:ext cx="3278506" cy="3663142"/>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of Rectangle 17">
            <a:extLst>
              <a:ext uri="{FF2B5EF4-FFF2-40B4-BE49-F238E27FC236}">
                <a16:creationId xmlns:a16="http://schemas.microsoft.com/office/drawing/2014/main" id="{B9D73646-CF45-99DC-CCB8-C26E237E9B6F}"/>
              </a:ext>
            </a:extLst>
          </p:cNvPr>
          <p:cNvSpPr/>
          <p:nvPr/>
        </p:nvSpPr>
        <p:spPr>
          <a:xfrm>
            <a:off x="502921" y="1597429"/>
            <a:ext cx="7715104" cy="3663142"/>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10BF448-EE77-1355-05FD-F2D352032D67}"/>
              </a:ext>
            </a:extLst>
          </p:cNvPr>
          <p:cNvSpPr>
            <a:spLocks noGrp="1"/>
          </p:cNvSpPr>
          <p:nvPr>
            <p:ph type="body" sz="quarter" idx="14"/>
          </p:nvPr>
        </p:nvSpPr>
        <p:spPr>
          <a:xfrm>
            <a:off x="502920" y="846000"/>
            <a:ext cx="10083800" cy="496067"/>
          </a:xfrm>
        </p:spPr>
        <p:txBody>
          <a:bodyPr/>
          <a:lstStyle/>
          <a:p>
            <a:pPr marL="9525" indent="-9525"/>
            <a:r>
              <a:rPr lang="en-GB" dirty="0"/>
              <a:t>INCREASED CLINICAL BENEFIT </a:t>
            </a:r>
            <a:r>
              <a:rPr lang="en-GB" dirty="0">
                <a:solidFill>
                  <a:schemeClr val="accent1"/>
                </a:solidFill>
              </a:rPr>
              <a:t>COULD BE SEEN WITH PONVOR</a:t>
            </a:r>
            <a:r>
              <a:rPr lang="en-GB" dirty="0">
                <a:solidFill>
                  <a:srgbClr val="035C67"/>
                </a:solidFill>
              </a:rPr>
              <a:t>Y</a:t>
            </a:r>
            <a:r>
              <a:rPr lang="en-US" sz="1200" baseline="60000" dirty="0">
                <a:solidFill>
                  <a:srgbClr val="035C67"/>
                </a:solidFill>
              </a:rPr>
              <a:t>®</a:t>
            </a:r>
            <a:r>
              <a:rPr lang="en-GB" dirty="0">
                <a:solidFill>
                  <a:srgbClr val="035C67"/>
                </a:solidFill>
              </a:rPr>
              <a:t> </a:t>
            </a:r>
            <a:r>
              <a:rPr lang="en-GB" dirty="0">
                <a:solidFill>
                  <a:schemeClr val="accent1"/>
                </a:solidFill>
              </a:rPr>
              <a:t>IN PATIENTS WITH </a:t>
            </a:r>
            <a:r>
              <a:rPr lang="en-GB" dirty="0"/>
              <a:t>EARLY DISEASE*</a:t>
            </a:r>
            <a:r>
              <a:rPr lang="en-GB" baseline="30000" dirty="0"/>
              <a:t>1</a:t>
            </a:r>
            <a:endParaRPr lang="en-GB" dirty="0"/>
          </a:p>
        </p:txBody>
      </p:sp>
      <p:graphicFrame>
        <p:nvGraphicFramePr>
          <p:cNvPr id="8" name="Chart 7">
            <a:extLst>
              <a:ext uri="{FF2B5EF4-FFF2-40B4-BE49-F238E27FC236}">
                <a16:creationId xmlns:a16="http://schemas.microsoft.com/office/drawing/2014/main" id="{776ECC70-CAD4-465E-BEE7-F7CB9C6B1C7E}"/>
              </a:ext>
            </a:extLst>
          </p:cNvPr>
          <p:cNvGraphicFramePr/>
          <p:nvPr>
            <p:extLst>
              <p:ext uri="{D42A27DB-BD31-4B8C-83A1-F6EECF244321}">
                <p14:modId xmlns:p14="http://schemas.microsoft.com/office/powerpoint/2010/main" val="2779981036"/>
              </p:ext>
            </p:extLst>
          </p:nvPr>
        </p:nvGraphicFramePr>
        <p:xfrm>
          <a:off x="8683794" y="1752744"/>
          <a:ext cx="2685976" cy="217224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2AB1500-2D7D-4DD0-B89C-CDD2183BCBAB}"/>
              </a:ext>
            </a:extLst>
          </p:cNvPr>
          <p:cNvSpPr txBox="1"/>
          <p:nvPr/>
        </p:nvSpPr>
        <p:spPr>
          <a:xfrm>
            <a:off x="8407525" y="4013585"/>
            <a:ext cx="3278508" cy="954107"/>
          </a:xfrm>
          <a:prstGeom prst="rect">
            <a:avLst/>
          </a:prstGeom>
          <a:noFill/>
        </p:spPr>
        <p:txBody>
          <a:bodyPr wrap="square">
            <a:spAutoFit/>
          </a:bodyPr>
          <a:lstStyle/>
          <a:p>
            <a:pPr algn="ctr"/>
            <a:r>
              <a:rPr lang="en-GB" sz="1400" b="1" dirty="0">
                <a:solidFill>
                  <a:schemeClr val="bg1"/>
                </a:solidFill>
              </a:rPr>
              <a:t>Reduction in ARR </a:t>
            </a:r>
            <a:r>
              <a:rPr lang="en-GB" sz="1400" dirty="0">
                <a:solidFill>
                  <a:schemeClr val="bg1"/>
                </a:solidFill>
              </a:rPr>
              <a:t>with PONVORY</a:t>
            </a:r>
            <a:r>
              <a:rPr lang="en-GB" sz="1400" baseline="30000" dirty="0">
                <a:solidFill>
                  <a:schemeClr val="bg1"/>
                </a:solidFill>
              </a:rPr>
              <a:t>®</a:t>
            </a:r>
            <a:r>
              <a:rPr lang="en-GB" sz="1400" dirty="0">
                <a:solidFill>
                  <a:schemeClr val="bg1"/>
                </a:solidFill>
              </a:rPr>
              <a:t> vs. teriflunomide 14mg** </a:t>
            </a:r>
            <a:br>
              <a:rPr lang="en-GB" sz="1400" dirty="0">
                <a:solidFill>
                  <a:schemeClr val="bg1"/>
                </a:solidFill>
              </a:rPr>
            </a:br>
            <a:r>
              <a:rPr lang="en-GB" sz="1400" dirty="0">
                <a:solidFill>
                  <a:schemeClr val="bg1"/>
                </a:solidFill>
              </a:rPr>
              <a:t>in a subgroup of treatment-naïve patients</a:t>
            </a:r>
            <a:r>
              <a:rPr lang="en-GB" sz="1400" baseline="30000" dirty="0">
                <a:solidFill>
                  <a:schemeClr val="bg1"/>
                </a:solidFill>
              </a:rPr>
              <a:t> </a:t>
            </a:r>
            <a:r>
              <a:rPr lang="en-GB" sz="1400" dirty="0">
                <a:solidFill>
                  <a:schemeClr val="bg1"/>
                </a:solidFill>
              </a:rPr>
              <a:t>with an EDSS ≤3</a:t>
            </a:r>
            <a:r>
              <a:rPr lang="en-GB" sz="1400" baseline="30000" dirty="0">
                <a:solidFill>
                  <a:schemeClr val="bg1"/>
                </a:solidFill>
              </a:rPr>
              <a:t>1</a:t>
            </a:r>
          </a:p>
        </p:txBody>
      </p:sp>
      <p:sp>
        <p:nvSpPr>
          <p:cNvPr id="11" name="Footer Placeholder 2">
            <a:extLst>
              <a:ext uri="{FF2B5EF4-FFF2-40B4-BE49-F238E27FC236}">
                <a16:creationId xmlns:a16="http://schemas.microsoft.com/office/drawing/2014/main" id="{6DC194AE-D3C2-4714-A51A-A29971C751A0}"/>
              </a:ext>
            </a:extLst>
          </p:cNvPr>
          <p:cNvSpPr txBox="1">
            <a:spLocks/>
          </p:cNvSpPr>
          <p:nvPr/>
        </p:nvSpPr>
        <p:spPr>
          <a:xfrm>
            <a:off x="5463252" y="5057292"/>
            <a:ext cx="2754774" cy="2245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dirty="0">
                <a:solidFill>
                  <a:srgbClr val="575756"/>
                </a:solidFill>
              </a:rPr>
              <a:t>Adapted from: </a:t>
            </a:r>
            <a:r>
              <a:rPr lang="en-GB" sz="700" dirty="0" err="1">
                <a:solidFill>
                  <a:srgbClr val="575756"/>
                </a:solidFill>
              </a:rPr>
              <a:t>DiBernando</a:t>
            </a:r>
            <a:r>
              <a:rPr lang="en-GB" sz="700" dirty="0">
                <a:solidFill>
                  <a:srgbClr val="575756"/>
                </a:solidFill>
              </a:rPr>
              <a:t> et al. 2021.</a:t>
            </a:r>
          </a:p>
          <a:p>
            <a:pPr algn="r"/>
            <a:endParaRPr lang="en-GB" sz="700" dirty="0">
              <a:solidFill>
                <a:srgbClr val="575756"/>
              </a:solidFill>
            </a:endParaRPr>
          </a:p>
        </p:txBody>
      </p:sp>
      <p:sp>
        <p:nvSpPr>
          <p:cNvPr id="19" name="TextBox 18">
            <a:extLst>
              <a:ext uri="{FF2B5EF4-FFF2-40B4-BE49-F238E27FC236}">
                <a16:creationId xmlns:a16="http://schemas.microsoft.com/office/drawing/2014/main" id="{5CA51DC7-F8D6-0466-80F4-4DD128E89CC3}"/>
              </a:ext>
            </a:extLst>
          </p:cNvPr>
          <p:cNvSpPr txBox="1"/>
          <p:nvPr/>
        </p:nvSpPr>
        <p:spPr>
          <a:xfrm>
            <a:off x="602310" y="1694881"/>
            <a:ext cx="6857855" cy="584775"/>
          </a:xfrm>
          <a:prstGeom prst="rect">
            <a:avLst/>
          </a:prstGeom>
          <a:noFill/>
        </p:spPr>
        <p:txBody>
          <a:bodyPr wrap="square" rtlCol="0">
            <a:spAutoFit/>
          </a:bodyPr>
          <a:lstStyle/>
          <a:p>
            <a:r>
              <a:rPr lang="en-GB" sz="1600" b="1">
                <a:solidFill>
                  <a:schemeClr val="accent2"/>
                </a:solidFill>
              </a:rPr>
              <a:t>POST-HOC ANALYSIS FROM OPTIMUM: Treatment-naïve patients with an EDSS ≤3</a:t>
            </a:r>
            <a:r>
              <a:rPr lang="en-GB" sz="1600" b="1" baseline="30000">
                <a:solidFill>
                  <a:schemeClr val="accent2"/>
                </a:solidFill>
              </a:rPr>
              <a:t>1</a:t>
            </a:r>
          </a:p>
        </p:txBody>
      </p:sp>
      <p:sp>
        <p:nvSpPr>
          <p:cNvPr id="21" name="Footer Placeholder 2">
            <a:extLst>
              <a:ext uri="{FF2B5EF4-FFF2-40B4-BE49-F238E27FC236}">
                <a16:creationId xmlns:a16="http://schemas.microsoft.com/office/drawing/2014/main" id="{12914364-864D-82CD-8FB2-364E8BCC76C2}"/>
              </a:ext>
            </a:extLst>
          </p:cNvPr>
          <p:cNvSpPr txBox="1">
            <a:spLocks/>
          </p:cNvSpPr>
          <p:nvPr/>
        </p:nvSpPr>
        <p:spPr>
          <a:xfrm>
            <a:off x="8683794" y="5057292"/>
            <a:ext cx="3002239" cy="2245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dirty="0">
                <a:solidFill>
                  <a:schemeClr val="bg1"/>
                </a:solidFill>
              </a:rPr>
              <a:t>Adapted from: </a:t>
            </a:r>
            <a:r>
              <a:rPr lang="en-GB" sz="700" dirty="0" err="1">
                <a:solidFill>
                  <a:schemeClr val="bg1"/>
                </a:solidFill>
              </a:rPr>
              <a:t>DiBernando</a:t>
            </a:r>
            <a:r>
              <a:rPr lang="en-GB" sz="700" dirty="0">
                <a:solidFill>
                  <a:schemeClr val="bg1"/>
                </a:solidFill>
              </a:rPr>
              <a:t> et al. 2021.</a:t>
            </a:r>
          </a:p>
          <a:p>
            <a:pPr algn="r"/>
            <a:endParaRPr lang="en-GB" sz="700" dirty="0">
              <a:solidFill>
                <a:schemeClr val="bg1"/>
              </a:solidFill>
            </a:endParaRPr>
          </a:p>
        </p:txBody>
      </p:sp>
      <p:pic>
        <p:nvPicPr>
          <p:cNvPr id="22" name="Picture 21" descr="Graphical user interface&#10;&#10;Description automatically generated">
            <a:extLst>
              <a:ext uri="{FF2B5EF4-FFF2-40B4-BE49-F238E27FC236}">
                <a16:creationId xmlns:a16="http://schemas.microsoft.com/office/drawing/2014/main" id="{8D903E90-E06A-8083-30AA-CF4E4F8B6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151" y="2315107"/>
            <a:ext cx="5461048" cy="2945464"/>
          </a:xfrm>
          <a:prstGeom prst="rect">
            <a:avLst/>
          </a:prstGeom>
        </p:spPr>
      </p:pic>
      <p:sp>
        <p:nvSpPr>
          <p:cNvPr id="13" name="Footer Placeholder 3">
            <a:extLst>
              <a:ext uri="{FF2B5EF4-FFF2-40B4-BE49-F238E27FC236}">
                <a16:creationId xmlns:a16="http://schemas.microsoft.com/office/drawing/2014/main" id="{DC4A309E-E59C-B6AE-8F2B-5C25BD329DDB}"/>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a:t>
            </a:r>
            <a:r>
              <a:rPr lang="en-GB" sz="1000" dirty="0"/>
              <a:t>Clinical benefit measured by both ARR and MRI outcomes in a subgroup of patients in the Phase III OPTIMUM study; patients with early disease=EDSS ≤3 and treatment-naïve.</a:t>
            </a:r>
            <a:r>
              <a:rPr lang="en-GB" sz="1000" baseline="30000" dirty="0"/>
              <a:t>1</a:t>
            </a:r>
            <a:r>
              <a:rPr lang="en-GB" sz="1000" dirty="0"/>
              <a:t> **Mean ARRs in the </a:t>
            </a:r>
            <a:r>
              <a:rPr lang="en-US" sz="1000" dirty="0"/>
              <a:t>EDSS ≤3 and treatment-naïve subgroup</a:t>
            </a:r>
            <a:r>
              <a:rPr lang="en-GB" sz="1000" dirty="0"/>
              <a:t>=0.137 for PONVORY</a:t>
            </a:r>
            <a:r>
              <a:rPr lang="en-GB" sz="1000" baseline="30000" dirty="0"/>
              <a:t>®</a:t>
            </a:r>
            <a:r>
              <a:rPr lang="en-GB" sz="1000" dirty="0"/>
              <a:t> 20mg vs. 0.236 for teriflunomide 14mg, rate ratio: 0.580 </a:t>
            </a:r>
            <a:br>
              <a:rPr lang="en-GB" sz="1000" dirty="0"/>
            </a:br>
            <a:r>
              <a:rPr lang="en-GB" sz="1000" dirty="0"/>
              <a:t>(99% CL: 0.361, 0.933, </a:t>
            </a:r>
            <a:r>
              <a:rPr lang="en-GB" sz="1000" i="1" dirty="0"/>
              <a:t>p=</a:t>
            </a:r>
            <a:r>
              <a:rPr lang="en-GB" sz="1000" dirty="0"/>
              <a:t>0.0032). Mean ARRs </a:t>
            </a:r>
            <a:r>
              <a:rPr lang="en-US" sz="1000" dirty="0"/>
              <a:t>overall population</a:t>
            </a:r>
            <a:r>
              <a:rPr lang="en-GB" sz="1000" dirty="0"/>
              <a:t>=0.202 for PONVORY</a:t>
            </a:r>
            <a:r>
              <a:rPr lang="en-GB" sz="1000" baseline="30000" dirty="0"/>
              <a:t>®</a:t>
            </a:r>
            <a:r>
              <a:rPr lang="en-GB" sz="1000" dirty="0"/>
              <a:t> 20mg vs. 0.290 for teriflunomide 14mg, rate ratio: 0.695 (99% CL: 0.536, 0.902, </a:t>
            </a:r>
            <a:r>
              <a:rPr lang="en-GB" sz="1000" i="1" dirty="0"/>
              <a:t>p=</a:t>
            </a:r>
            <a:r>
              <a:rPr lang="en-GB" sz="1000" dirty="0"/>
              <a:t>0.0003).</a:t>
            </a:r>
            <a:r>
              <a:rPr lang="en-GB" sz="1000" baseline="30000" dirty="0"/>
              <a:t>1 </a:t>
            </a:r>
            <a:r>
              <a:rPr lang="en-GB" sz="1000" dirty="0"/>
              <a:t>ARR was defined as the number of confirmed relapses per patient-year up to EOS.</a:t>
            </a:r>
            <a:r>
              <a:rPr lang="en-GB" sz="1000" baseline="30000" dirty="0"/>
              <a:t>2 </a:t>
            </a:r>
          </a:p>
          <a:p>
            <a:r>
              <a:rPr lang="en-GB" sz="1000" b="1" dirty="0"/>
              <a:t>ARR, </a:t>
            </a:r>
            <a:r>
              <a:rPr lang="en-GB" sz="1000" dirty="0"/>
              <a:t>annualised relapse rate; </a:t>
            </a:r>
            <a:r>
              <a:rPr lang="en-GB" sz="1000" b="1" dirty="0"/>
              <a:t>CL,</a:t>
            </a:r>
            <a:r>
              <a:rPr lang="en-GB" sz="1000" dirty="0"/>
              <a:t> confidence limit; </a:t>
            </a:r>
            <a:r>
              <a:rPr lang="en-GB" sz="1000" b="1" dirty="0"/>
              <a:t>EDSS,</a:t>
            </a:r>
            <a:r>
              <a:rPr lang="en-GB" sz="1000" dirty="0"/>
              <a:t> expanded disability status scale; </a:t>
            </a:r>
            <a:r>
              <a:rPr lang="en-GB" sz="1000" b="1" dirty="0"/>
              <a:t>EOS, </a:t>
            </a:r>
            <a:r>
              <a:rPr lang="en-GB" sz="1000" dirty="0"/>
              <a:t>end of study; </a:t>
            </a:r>
            <a:r>
              <a:rPr lang="en-GB" sz="1000" b="1" dirty="0"/>
              <a:t>MRI,</a:t>
            </a:r>
            <a:r>
              <a:rPr lang="en-GB" sz="1000" dirty="0"/>
              <a:t> magnetic resonance imaging.</a:t>
            </a:r>
            <a:br>
              <a:rPr lang="en-GB" sz="1000" dirty="0"/>
            </a:br>
            <a:r>
              <a:rPr lang="en-GB" sz="1000" b="1" dirty="0"/>
              <a:t>References: 1. </a:t>
            </a:r>
            <a:r>
              <a:rPr lang="en-US" sz="1000" dirty="0" err="1"/>
              <a:t>DiBernado</a:t>
            </a:r>
            <a:r>
              <a:rPr lang="en-US" sz="1000" dirty="0"/>
              <a:t> A, et al. Presented: 37th Congress of the European Committee for Treatment and Research in Multiple Sclerosis, ECTRIMS 2021, 13-15 October 2021, Vienna, Austria. P359. </a:t>
            </a:r>
            <a:r>
              <a:rPr lang="en-GB" sz="1000" b="1" dirty="0"/>
              <a:t>2.</a:t>
            </a:r>
            <a:r>
              <a:rPr lang="en-GB" sz="1000" dirty="0"/>
              <a:t> </a:t>
            </a:r>
            <a:r>
              <a:rPr lang="en-GB" sz="1000" dirty="0" err="1"/>
              <a:t>Kappos</a:t>
            </a:r>
            <a:r>
              <a:rPr lang="en-GB" sz="1000" dirty="0"/>
              <a:t> L, et al. JAMA Neurol. 2021; 78(5): 558-567.</a:t>
            </a:r>
            <a:endParaRPr lang="en-US" sz="1000" dirty="0"/>
          </a:p>
        </p:txBody>
      </p:sp>
      <p:sp>
        <p:nvSpPr>
          <p:cNvPr id="16" name="Title 1">
            <a:extLst>
              <a:ext uri="{FF2B5EF4-FFF2-40B4-BE49-F238E27FC236}">
                <a16:creationId xmlns:a16="http://schemas.microsoft.com/office/drawing/2014/main" id="{6F3EB16B-6A21-5F1D-019F-7AB75A73618D}"/>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Q2: </a:t>
            </a:r>
            <a:r>
              <a:rPr lang="en-US" dirty="0"/>
              <a:t>what are the key efficacy data for PONVOR</a:t>
            </a:r>
            <a:r>
              <a:rPr lang="en-GB" spc="0" dirty="0"/>
              <a:t>Y</a:t>
            </a:r>
            <a:r>
              <a:rPr lang="en-GB" sz="2000" spc="0" baseline="86000" dirty="0">
                <a:solidFill>
                  <a:schemeClr val="accent2">
                    <a:lumMod val="50000"/>
                  </a:schemeClr>
                </a:solidFill>
              </a:rPr>
              <a:t>®</a:t>
            </a:r>
            <a:r>
              <a:rPr lang="en-US" dirty="0"/>
              <a:t>?</a:t>
            </a:r>
            <a:endParaRPr lang="en-GB" dirty="0"/>
          </a:p>
        </p:txBody>
      </p:sp>
    </p:spTree>
    <p:extLst>
      <p:ext uri="{BB962C8B-B14F-4D97-AF65-F5344CB8AC3E}">
        <p14:creationId xmlns:p14="http://schemas.microsoft.com/office/powerpoint/2010/main" val="1492308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2" name="Round Diagonal Corner of Rectangle 19">
            <a:extLst>
              <a:ext uri="{FF2B5EF4-FFF2-40B4-BE49-F238E27FC236}">
                <a16:creationId xmlns:a16="http://schemas.microsoft.com/office/drawing/2014/main" id="{58E90AE8-6B5E-4DF8-A19A-883ADA396B10}"/>
              </a:ext>
            </a:extLst>
          </p:cNvPr>
          <p:cNvSpPr/>
          <p:nvPr/>
        </p:nvSpPr>
        <p:spPr>
          <a:xfrm>
            <a:off x="8407525" y="1329102"/>
            <a:ext cx="3278506" cy="3779275"/>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of Rectangle 17">
            <a:extLst>
              <a:ext uri="{FF2B5EF4-FFF2-40B4-BE49-F238E27FC236}">
                <a16:creationId xmlns:a16="http://schemas.microsoft.com/office/drawing/2014/main" id="{B9D73646-CF45-99DC-CCB8-C26E237E9B6F}"/>
              </a:ext>
            </a:extLst>
          </p:cNvPr>
          <p:cNvSpPr/>
          <p:nvPr/>
        </p:nvSpPr>
        <p:spPr>
          <a:xfrm>
            <a:off x="502920" y="1329102"/>
            <a:ext cx="7715104" cy="3779275"/>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CA1285-7826-EC8E-7485-F58438BD3339}"/>
              </a:ext>
            </a:extLst>
          </p:cNvPr>
          <p:cNvSpPr>
            <a:spLocks noGrp="1"/>
          </p:cNvSpPr>
          <p:nvPr>
            <p:ph type="body" sz="quarter" idx="14"/>
          </p:nvPr>
        </p:nvSpPr>
        <p:spPr>
          <a:xfrm>
            <a:off x="502920" y="846000"/>
            <a:ext cx="11183112" cy="389408"/>
          </a:xfrm>
        </p:spPr>
        <p:txBody>
          <a:bodyPr/>
          <a:lstStyle/>
          <a:p>
            <a:r>
              <a:rPr lang="en-GB" dirty="0"/>
              <a:t>~90% </a:t>
            </a:r>
            <a:r>
              <a:rPr lang="en-GB" dirty="0">
                <a:solidFill>
                  <a:schemeClr val="accent1"/>
                </a:solidFill>
              </a:rPr>
              <a:t>OF PATIENTS TAKING </a:t>
            </a:r>
            <a:r>
              <a:rPr lang="en-GB" dirty="0">
                <a:solidFill>
                  <a:srgbClr val="035C67"/>
                </a:solidFill>
              </a:rPr>
              <a:t>PONVORY</a:t>
            </a:r>
            <a:r>
              <a:rPr lang="en-US" sz="1200" baseline="60000" dirty="0">
                <a:solidFill>
                  <a:srgbClr val="035C67"/>
                </a:solidFill>
              </a:rPr>
              <a:t>®</a:t>
            </a:r>
            <a:r>
              <a:rPr lang="en-GB" dirty="0">
                <a:solidFill>
                  <a:srgbClr val="035C67"/>
                </a:solidFill>
              </a:rPr>
              <a:t> </a:t>
            </a:r>
            <a:r>
              <a:rPr lang="en-GB" dirty="0"/>
              <a:t>DID NOT EXPERIENCE DISABILITY PROGRESSION*</a:t>
            </a:r>
            <a:r>
              <a:rPr lang="en-GB" baseline="30000" dirty="0"/>
              <a:t>1,2</a:t>
            </a:r>
            <a:r>
              <a:rPr lang="en-GB" dirty="0"/>
              <a:t> </a:t>
            </a:r>
          </a:p>
        </p:txBody>
      </p:sp>
      <p:sp>
        <p:nvSpPr>
          <p:cNvPr id="11" name="Footer Placeholder 2">
            <a:extLst>
              <a:ext uri="{FF2B5EF4-FFF2-40B4-BE49-F238E27FC236}">
                <a16:creationId xmlns:a16="http://schemas.microsoft.com/office/drawing/2014/main" id="{6DC194AE-D3C2-4714-A51A-A29971C751A0}"/>
              </a:ext>
            </a:extLst>
          </p:cNvPr>
          <p:cNvSpPr txBox="1">
            <a:spLocks/>
          </p:cNvSpPr>
          <p:nvPr/>
        </p:nvSpPr>
        <p:spPr>
          <a:xfrm>
            <a:off x="5463249" y="4927446"/>
            <a:ext cx="2754774" cy="2245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00" dirty="0">
                <a:solidFill>
                  <a:srgbClr val="575756"/>
                </a:solidFill>
              </a:rPr>
              <a:t>Adapted from: </a:t>
            </a:r>
            <a:r>
              <a:rPr lang="en-GB" sz="700" dirty="0" err="1">
                <a:solidFill>
                  <a:srgbClr val="575756"/>
                </a:solidFill>
              </a:rPr>
              <a:t>Kappos</a:t>
            </a:r>
            <a:r>
              <a:rPr lang="en-GB" sz="700" dirty="0">
                <a:solidFill>
                  <a:srgbClr val="575756"/>
                </a:solidFill>
              </a:rPr>
              <a:t> et al. 2021.</a:t>
            </a:r>
          </a:p>
          <a:p>
            <a:pPr algn="r"/>
            <a:endParaRPr lang="en-GB" sz="700" dirty="0">
              <a:solidFill>
                <a:srgbClr val="575756"/>
              </a:solidFill>
            </a:endParaRPr>
          </a:p>
        </p:txBody>
      </p:sp>
      <p:sp>
        <p:nvSpPr>
          <p:cNvPr id="19" name="TextBox 18">
            <a:extLst>
              <a:ext uri="{FF2B5EF4-FFF2-40B4-BE49-F238E27FC236}">
                <a16:creationId xmlns:a16="http://schemas.microsoft.com/office/drawing/2014/main" id="{5CA51DC7-F8D6-0466-80F4-4DD128E89CC3}"/>
              </a:ext>
            </a:extLst>
          </p:cNvPr>
          <p:cNvSpPr txBox="1"/>
          <p:nvPr/>
        </p:nvSpPr>
        <p:spPr>
          <a:xfrm>
            <a:off x="602309" y="1420314"/>
            <a:ext cx="6857855" cy="338554"/>
          </a:xfrm>
          <a:prstGeom prst="rect">
            <a:avLst/>
          </a:prstGeom>
          <a:noFill/>
        </p:spPr>
        <p:txBody>
          <a:bodyPr wrap="square" rtlCol="0">
            <a:spAutoFit/>
          </a:bodyPr>
          <a:lstStyle/>
          <a:p>
            <a:r>
              <a:rPr lang="en-GB" sz="1600" b="1" dirty="0">
                <a:solidFill>
                  <a:schemeClr val="accent2"/>
                </a:solidFill>
              </a:rPr>
              <a:t>OPTIMUM SECONDARY ENDPOINT: Time to 12-week CDA**</a:t>
            </a:r>
            <a:r>
              <a:rPr lang="en-GB" sz="1600" b="1" baseline="30000" dirty="0">
                <a:solidFill>
                  <a:schemeClr val="accent2"/>
                </a:solidFill>
              </a:rPr>
              <a:t>2</a:t>
            </a:r>
            <a:r>
              <a:rPr lang="en-GB" sz="1600" b="1" dirty="0">
                <a:solidFill>
                  <a:schemeClr val="accent2"/>
                </a:solidFill>
              </a:rPr>
              <a:t> </a:t>
            </a:r>
          </a:p>
        </p:txBody>
      </p:sp>
      <p:sp>
        <p:nvSpPr>
          <p:cNvPr id="16" name="TextBox 15">
            <a:extLst>
              <a:ext uri="{FF2B5EF4-FFF2-40B4-BE49-F238E27FC236}">
                <a16:creationId xmlns:a16="http://schemas.microsoft.com/office/drawing/2014/main" id="{329506DF-20DA-4B93-A766-BE4A84801589}"/>
              </a:ext>
            </a:extLst>
          </p:cNvPr>
          <p:cNvSpPr txBox="1"/>
          <p:nvPr/>
        </p:nvSpPr>
        <p:spPr>
          <a:xfrm>
            <a:off x="8631707" y="2357830"/>
            <a:ext cx="2830141" cy="1754326"/>
          </a:xfrm>
          <a:prstGeom prst="rect">
            <a:avLst/>
          </a:prstGeom>
          <a:noFill/>
        </p:spPr>
        <p:txBody>
          <a:bodyPr wrap="square">
            <a:spAutoFit/>
          </a:bodyPr>
          <a:lstStyle/>
          <a:p>
            <a:pPr algn="ctr"/>
            <a:r>
              <a:rPr lang="en-GB" dirty="0">
                <a:solidFill>
                  <a:schemeClr val="bg1"/>
                </a:solidFill>
              </a:rPr>
              <a:t>No significant difference on 12-week CDA was observed between PONVORY</a:t>
            </a:r>
            <a:r>
              <a:rPr lang="en-GB" baseline="30000" dirty="0">
                <a:solidFill>
                  <a:schemeClr val="bg1"/>
                </a:solidFill>
              </a:rPr>
              <a:t>®</a:t>
            </a:r>
            <a:r>
              <a:rPr lang="en-GB" dirty="0">
                <a:solidFill>
                  <a:schemeClr val="bg1"/>
                </a:solidFill>
              </a:rPr>
              <a:t> and teriflunomide </a:t>
            </a:r>
            <a:br>
              <a:rPr lang="en-GB" dirty="0">
                <a:solidFill>
                  <a:schemeClr val="bg1"/>
                </a:solidFill>
              </a:rPr>
            </a:br>
            <a:r>
              <a:rPr lang="en-GB" dirty="0">
                <a:solidFill>
                  <a:schemeClr val="bg1"/>
                </a:solidFill>
              </a:rPr>
              <a:t>at Week 108</a:t>
            </a:r>
            <a:r>
              <a:rPr lang="en-GB" b="0" baseline="0" dirty="0">
                <a:solidFill>
                  <a:schemeClr val="bg1"/>
                </a:solidFill>
              </a:rPr>
              <a:t>**</a:t>
            </a:r>
            <a:r>
              <a:rPr lang="en-GB" baseline="30000" dirty="0">
                <a:solidFill>
                  <a:schemeClr val="bg1"/>
                </a:solidFill>
              </a:rPr>
              <a:t>†1-3</a:t>
            </a:r>
            <a:endParaRPr lang="en-GB" dirty="0">
              <a:solidFill>
                <a:schemeClr val="bg1"/>
              </a:solidFill>
            </a:endParaRPr>
          </a:p>
        </p:txBody>
      </p:sp>
      <p:pic>
        <p:nvPicPr>
          <p:cNvPr id="14" name="Picture 13" descr="A picture containing line chart&#10;&#10;Description automatically generated">
            <a:extLst>
              <a:ext uri="{FF2B5EF4-FFF2-40B4-BE49-F238E27FC236}">
                <a16:creationId xmlns:a16="http://schemas.microsoft.com/office/drawing/2014/main" id="{977419C4-B591-12D5-2E13-C7BC7B823E4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19989" y="1774677"/>
            <a:ext cx="5680965" cy="3196366"/>
          </a:xfrm>
          <a:prstGeom prst="rect">
            <a:avLst/>
          </a:prstGeom>
        </p:spPr>
      </p:pic>
      <p:sp>
        <p:nvSpPr>
          <p:cNvPr id="13" name="Footer Placeholder 3">
            <a:extLst>
              <a:ext uri="{FF2B5EF4-FFF2-40B4-BE49-F238E27FC236}">
                <a16:creationId xmlns:a16="http://schemas.microsoft.com/office/drawing/2014/main" id="{0168354C-79AA-40A5-31A4-F67C344960B4}"/>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a:t>
            </a:r>
            <a:r>
              <a:rPr lang="en-GB" sz="1000" dirty="0">
                <a:cs typeface="Calibri" panose="020F0502020204030204" pitchFamily="34" charset="0"/>
              </a:rPr>
              <a:t>Reported as change from baseline to EOS; stratified by EDSS category and DMT within 2 years.</a:t>
            </a:r>
            <a:r>
              <a:rPr lang="en-GB" sz="1000" baseline="30000" dirty="0">
                <a:cs typeface="Calibri" panose="020F0502020204030204" pitchFamily="34" charset="0"/>
              </a:rPr>
              <a:t>2 </a:t>
            </a:r>
            <a:r>
              <a:rPr lang="en-GB" sz="1000" dirty="0">
                <a:cs typeface="Calibri" panose="020F0502020204030204" pitchFamily="34" charset="0"/>
              </a:rPr>
              <a:t>**CDA was defined as time to 12-Week/24-Week CDA from baseline </a:t>
            </a:r>
            <a:br>
              <a:rPr lang="en-GB" sz="1000" dirty="0">
                <a:cs typeface="Calibri" panose="020F0502020204030204" pitchFamily="34" charset="0"/>
              </a:rPr>
            </a:br>
            <a:r>
              <a:rPr lang="en-GB" sz="1000" dirty="0">
                <a:cs typeface="Calibri" panose="020F0502020204030204" pitchFamily="34" charset="0"/>
              </a:rPr>
              <a:t>to EOS. A CDA was defined as an increase of at least 1.5 in EDSS for subjects with a baseline EDSS score of 0 or an increase of at least 1.0 in EDSS for subjects with a baseline EDSS score of 1.0 to 5.0, or an increase of at least 0.5 in EDSS for subjects with a baseline EDSS score ≥5.5 which was confirmed after 12 or 24 weeks, respectively.</a:t>
            </a:r>
            <a:r>
              <a:rPr lang="en-GB" sz="1000" baseline="30000" dirty="0">
                <a:cs typeface="Calibri" panose="020F0502020204030204" pitchFamily="34" charset="0"/>
              </a:rPr>
              <a:t>1 †</a:t>
            </a:r>
            <a:r>
              <a:rPr lang="en-GB" sz="1000" dirty="0"/>
              <a:t>Patients with 12-week CDA=10.8% for PONVORY</a:t>
            </a:r>
            <a:r>
              <a:rPr lang="en-GB" sz="1000" baseline="30000" dirty="0"/>
              <a:t>®</a:t>
            </a:r>
            <a:r>
              <a:rPr lang="en-GB" sz="1000" dirty="0"/>
              <a:t> 20mg vs. 13.2% for teriflunomide 14mg up to EOS (95% CL: -18%, 42%, </a:t>
            </a:r>
            <a:r>
              <a:rPr lang="en-GB" sz="1000" i="1" dirty="0"/>
              <a:t>p</a:t>
            </a:r>
            <a:r>
              <a:rPr lang="en-GB" sz="1000" dirty="0"/>
              <a:t>=0.29).</a:t>
            </a:r>
            <a:r>
              <a:rPr lang="en-GB" sz="1000" baseline="30000" dirty="0"/>
              <a:t>1</a:t>
            </a:r>
            <a:r>
              <a:rPr lang="en-GB" sz="1000" dirty="0"/>
              <a:t> The risk of 12-week CDA was not different in the 2 groups, and the formal testing procedure stopped, rendering the subsequent analyses exploratory.</a:t>
            </a:r>
            <a:r>
              <a:rPr lang="en-GB" sz="1000" baseline="30000" dirty="0"/>
              <a:t>2,3</a:t>
            </a:r>
            <a:r>
              <a:rPr lang="en-GB" sz="1000" dirty="0"/>
              <a:t> Patients with 24-week CDA=8.7% for PONVORY</a:t>
            </a:r>
            <a:r>
              <a:rPr lang="en-GB" sz="1000" baseline="30000" dirty="0"/>
              <a:t>®</a:t>
            </a:r>
            <a:r>
              <a:rPr lang="en-GB" sz="1000" dirty="0"/>
              <a:t> 20mg vs. 10.5% for teriflunomide 14mg up to EOS (95% CL: -24%, 43%, </a:t>
            </a:r>
            <a:r>
              <a:rPr lang="en-GB" sz="1000" i="1" dirty="0"/>
              <a:t>p</a:t>
            </a:r>
            <a:r>
              <a:rPr lang="en-GB" sz="1000" dirty="0"/>
              <a:t>=0.37).</a:t>
            </a:r>
            <a:r>
              <a:rPr lang="en-GB" sz="1000" baseline="30000" dirty="0"/>
              <a:t>1</a:t>
            </a:r>
            <a:r>
              <a:rPr lang="en-GB" sz="1000" dirty="0"/>
              <a:t> </a:t>
            </a:r>
            <a:br>
              <a:rPr lang="en-GB" sz="1000" dirty="0"/>
            </a:br>
            <a:r>
              <a:rPr lang="en-GB" sz="1000" b="1" dirty="0"/>
              <a:t>ARR, </a:t>
            </a:r>
            <a:r>
              <a:rPr lang="en-GB" sz="1000" dirty="0"/>
              <a:t>annualised relapse rate; </a:t>
            </a:r>
            <a:r>
              <a:rPr lang="en-GB" sz="1000" b="1" dirty="0"/>
              <a:t>CDA, </a:t>
            </a:r>
            <a:r>
              <a:rPr lang="en-GB" sz="1000" dirty="0"/>
              <a:t>confirmed disability accumulation; </a:t>
            </a:r>
            <a:r>
              <a:rPr lang="en-GB" sz="1000" b="1" dirty="0"/>
              <a:t>CL,</a:t>
            </a:r>
            <a:r>
              <a:rPr lang="en-GB" sz="1000" dirty="0"/>
              <a:t> confidence limit; </a:t>
            </a:r>
            <a:r>
              <a:rPr lang="en-GB" sz="1000" b="1" dirty="0"/>
              <a:t>DMT, </a:t>
            </a:r>
            <a:r>
              <a:rPr lang="en-GB" sz="1000" dirty="0"/>
              <a:t>disease-modifying therapy; </a:t>
            </a:r>
            <a:r>
              <a:rPr lang="en-GB" sz="1000" b="1" dirty="0"/>
              <a:t>EDSS, </a:t>
            </a:r>
            <a:r>
              <a:rPr lang="en-GB" sz="1000" dirty="0"/>
              <a:t>expanded disability status scale; </a:t>
            </a:r>
            <a:r>
              <a:rPr lang="en-GB" sz="1000" b="1" dirty="0"/>
              <a:t>EOS, </a:t>
            </a:r>
            <a:r>
              <a:rPr lang="en-GB" sz="1000" dirty="0"/>
              <a:t>end of study.</a:t>
            </a:r>
            <a:r>
              <a:rPr lang="en-GB" sz="1000" b="1" dirty="0"/>
              <a:t> </a:t>
            </a:r>
            <a:br>
              <a:rPr lang="en-GB" sz="1000" b="1" dirty="0"/>
            </a:br>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t>Kappos</a:t>
            </a:r>
            <a:r>
              <a:rPr lang="en-GB" sz="1000" dirty="0"/>
              <a:t> L, et al. JAMA Neurol. 2021; 78(5): 558-567. </a:t>
            </a:r>
            <a:r>
              <a:rPr lang="en-GB" sz="1000" b="1" dirty="0"/>
              <a:t>3.</a:t>
            </a:r>
            <a:r>
              <a:rPr lang="en-GB" sz="1000" dirty="0"/>
              <a:t> </a:t>
            </a:r>
            <a:r>
              <a:rPr lang="fr-FR" sz="1000" dirty="0" err="1"/>
              <a:t>Kappos</a:t>
            </a:r>
            <a:r>
              <a:rPr lang="fr-FR" sz="1000" dirty="0"/>
              <a:t> L, et al. </a:t>
            </a:r>
            <a:r>
              <a:rPr lang="fr-FR" sz="1000" dirty="0" err="1"/>
              <a:t>Supplement</a:t>
            </a:r>
            <a:r>
              <a:rPr lang="fr-FR" sz="1000" dirty="0"/>
              <a:t> 1. JAMA </a:t>
            </a:r>
            <a:r>
              <a:rPr lang="fr-FR" sz="1000" dirty="0" err="1"/>
              <a:t>Neurol</a:t>
            </a:r>
            <a:r>
              <a:rPr lang="fr-FR" sz="1000" dirty="0"/>
              <a:t>. 2021; 78(5): 558-567. </a:t>
            </a:r>
            <a:endParaRPr lang="en-GB" sz="1000" dirty="0"/>
          </a:p>
        </p:txBody>
      </p:sp>
      <p:sp>
        <p:nvSpPr>
          <p:cNvPr id="17" name="Title 1">
            <a:extLst>
              <a:ext uri="{FF2B5EF4-FFF2-40B4-BE49-F238E27FC236}">
                <a16:creationId xmlns:a16="http://schemas.microsoft.com/office/drawing/2014/main" id="{456D4D78-4303-8053-D07F-8CC999305A0C}"/>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Q2: </a:t>
            </a:r>
            <a:r>
              <a:rPr lang="en-US" dirty="0"/>
              <a:t>what are the key efficacy data for PONVOR</a:t>
            </a:r>
            <a:r>
              <a:rPr lang="en-GB" spc="0" dirty="0"/>
              <a:t>Y</a:t>
            </a:r>
            <a:r>
              <a:rPr lang="en-GB" sz="2000" spc="0" baseline="86000" dirty="0">
                <a:solidFill>
                  <a:schemeClr val="accent2">
                    <a:lumMod val="50000"/>
                  </a:schemeClr>
                </a:solidFill>
              </a:rPr>
              <a:t>®</a:t>
            </a:r>
            <a:r>
              <a:rPr lang="en-US" dirty="0"/>
              <a:t>?</a:t>
            </a:r>
            <a:endParaRPr lang="en-GB" dirty="0"/>
          </a:p>
        </p:txBody>
      </p:sp>
    </p:spTree>
    <p:extLst>
      <p:ext uri="{BB962C8B-B14F-4D97-AF65-F5344CB8AC3E}">
        <p14:creationId xmlns:p14="http://schemas.microsoft.com/office/powerpoint/2010/main" val="762777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2" name="Round Diagonal Corner of Rectangle 19">
            <a:extLst>
              <a:ext uri="{FF2B5EF4-FFF2-40B4-BE49-F238E27FC236}">
                <a16:creationId xmlns:a16="http://schemas.microsoft.com/office/drawing/2014/main" id="{58E90AE8-6B5E-4DF8-A19A-883ADA396B10}"/>
              </a:ext>
            </a:extLst>
          </p:cNvPr>
          <p:cNvSpPr/>
          <p:nvPr/>
        </p:nvSpPr>
        <p:spPr>
          <a:xfrm>
            <a:off x="8407526" y="1327780"/>
            <a:ext cx="3278506" cy="3948094"/>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of Rectangle 17">
            <a:extLst>
              <a:ext uri="{FF2B5EF4-FFF2-40B4-BE49-F238E27FC236}">
                <a16:creationId xmlns:a16="http://schemas.microsoft.com/office/drawing/2014/main" id="{B9D73646-CF45-99DC-CCB8-C26E237E9B6F}"/>
              </a:ext>
            </a:extLst>
          </p:cNvPr>
          <p:cNvSpPr/>
          <p:nvPr/>
        </p:nvSpPr>
        <p:spPr>
          <a:xfrm>
            <a:off x="502921" y="1327780"/>
            <a:ext cx="7715104" cy="3948094"/>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A94B82-0080-45A3-A6C3-6E2B1BFD46BB}"/>
              </a:ext>
            </a:extLst>
          </p:cNvPr>
          <p:cNvSpPr>
            <a:spLocks noGrp="1"/>
          </p:cNvSpPr>
          <p:nvPr>
            <p:ph type="body" sz="quarter" idx="14"/>
          </p:nvPr>
        </p:nvSpPr>
        <p:spPr>
          <a:xfrm>
            <a:off x="502920" y="846000"/>
            <a:ext cx="11183112" cy="389408"/>
          </a:xfrm>
        </p:spPr>
        <p:txBody>
          <a:bodyPr/>
          <a:lstStyle/>
          <a:p>
            <a:r>
              <a:rPr kumimoji="0" lang="en-GB" b="1" i="0" u="none" strike="noStrike" kern="1200" cap="all" normalizeH="0" baseline="0" noProof="0" dirty="0">
                <a:ln>
                  <a:noFill/>
                </a:ln>
                <a:solidFill>
                  <a:srgbClr val="035C67"/>
                </a:solidFill>
                <a:effectLst/>
                <a:highlight>
                  <a:srgbClr val="EFEEEC"/>
                </a:highlight>
                <a:uLnTx/>
                <a:uFillTx/>
                <a:ea typeface="Verdana" panose="020B0604030504040204" pitchFamily="34" charset="0"/>
              </a:rPr>
              <a:t>PONVORY</a:t>
            </a:r>
            <a:r>
              <a:rPr kumimoji="0" lang="en-GB" b="1" i="0" u="none" strike="noStrike" kern="1200" cap="all" normalizeH="0" baseline="30000" noProof="0" dirty="0">
                <a:ln>
                  <a:noFill/>
                </a:ln>
                <a:solidFill>
                  <a:srgbClr val="00AF9A">
                    <a:lumMod val="50000"/>
                  </a:srgbClr>
                </a:solidFill>
                <a:effectLst/>
                <a:highlight>
                  <a:srgbClr val="EFEEEC"/>
                </a:highlight>
                <a:uLnTx/>
                <a:uFillTx/>
                <a:ea typeface="Verdana" panose="020B0604030504040204" pitchFamily="34" charset="0"/>
              </a:rPr>
              <a:t>®</a:t>
            </a:r>
            <a:r>
              <a:rPr kumimoji="0" lang="en-GB" b="1" i="0" u="none" strike="noStrike" kern="1200" cap="all" normalizeH="0" baseline="0" noProof="0" dirty="0">
                <a:ln>
                  <a:noFill/>
                </a:ln>
                <a:solidFill>
                  <a:srgbClr val="035C67"/>
                </a:solidFill>
                <a:effectLst/>
                <a:highlight>
                  <a:srgbClr val="EFEEEC"/>
                </a:highlight>
                <a:uLnTx/>
                <a:uFillTx/>
                <a:ea typeface="Verdana" panose="020B0604030504040204" pitchFamily="34" charset="0"/>
              </a:rPr>
              <a:t> </a:t>
            </a:r>
            <a:r>
              <a:rPr kumimoji="0" lang="en-GB" b="1" i="0" u="none" strike="noStrike" kern="1200" cap="all" normalizeH="0" baseline="0" noProof="0" dirty="0">
                <a:ln>
                  <a:noFill/>
                </a:ln>
                <a:solidFill>
                  <a:srgbClr val="00AF9A"/>
                </a:solidFill>
                <a:effectLst/>
                <a:highlight>
                  <a:srgbClr val="EFEEEC"/>
                </a:highlight>
                <a:uLnTx/>
                <a:uFillTx/>
                <a:ea typeface="Verdana" panose="020B0604030504040204" pitchFamily="34" charset="0"/>
              </a:rPr>
              <a:t>improved </a:t>
            </a:r>
            <a:r>
              <a:rPr kumimoji="0" lang="en-GB" b="1" i="0" u="none" strike="noStrike" kern="1200" cap="all" normalizeH="0" baseline="0" noProof="0" dirty="0" err="1">
                <a:ln>
                  <a:noFill/>
                </a:ln>
                <a:solidFill>
                  <a:srgbClr val="00AF9A"/>
                </a:solidFill>
                <a:effectLst/>
                <a:highlight>
                  <a:srgbClr val="EFEEEC"/>
                </a:highlight>
                <a:uLnTx/>
                <a:uFillTx/>
                <a:ea typeface="Verdana" panose="020B0604030504040204" pitchFamily="34" charset="0"/>
              </a:rPr>
              <a:t>edss</a:t>
            </a:r>
            <a:r>
              <a:rPr kumimoji="0" lang="en-GB" b="1" i="0" u="none" strike="noStrike" kern="1200" cap="all" normalizeH="0" baseline="0" noProof="0" dirty="0">
                <a:ln>
                  <a:noFill/>
                </a:ln>
                <a:solidFill>
                  <a:srgbClr val="00AF9A"/>
                </a:solidFill>
                <a:effectLst/>
                <a:highlight>
                  <a:srgbClr val="EFEEEC"/>
                </a:highlight>
                <a:uLnTx/>
                <a:uFillTx/>
                <a:ea typeface="Verdana" panose="020B0604030504040204" pitchFamily="34" charset="0"/>
              </a:rPr>
              <a:t> score </a:t>
            </a:r>
            <a:r>
              <a:rPr kumimoji="0" lang="en-GB" b="1" i="0" u="none" strike="noStrike" kern="1200" cap="all" normalizeH="0" baseline="0" noProof="0" dirty="0">
                <a:ln>
                  <a:noFill/>
                </a:ln>
                <a:solidFill>
                  <a:srgbClr val="035C67"/>
                </a:solidFill>
                <a:effectLst/>
                <a:highlight>
                  <a:srgbClr val="EFEEEC"/>
                </a:highlight>
                <a:uLnTx/>
                <a:uFillTx/>
                <a:ea typeface="Verdana" panose="020B0604030504040204" pitchFamily="34" charset="0"/>
              </a:rPr>
              <a:t>vs. teriflunomide at week 108</a:t>
            </a:r>
            <a:r>
              <a:rPr kumimoji="0" lang="en-GB" b="1" i="0" u="none" strike="noStrike" kern="1200" cap="all" normalizeH="0" baseline="30000" noProof="0" dirty="0">
                <a:ln>
                  <a:noFill/>
                </a:ln>
                <a:solidFill>
                  <a:srgbClr val="035C67"/>
                </a:solidFill>
                <a:effectLst/>
                <a:highlight>
                  <a:srgbClr val="EFEEEC"/>
                </a:highlight>
                <a:uLnTx/>
                <a:uFillTx/>
                <a:ea typeface="Verdana" panose="020B0604030504040204" pitchFamily="34" charset="0"/>
              </a:rPr>
              <a:t>1</a:t>
            </a:r>
            <a:endParaRPr lang="en-GB" baseline="30000" dirty="0">
              <a:solidFill>
                <a:schemeClr val="accent1"/>
              </a:solidFill>
              <a:highlight>
                <a:srgbClr val="EFEEEC"/>
              </a:highlight>
            </a:endParaRPr>
          </a:p>
        </p:txBody>
      </p:sp>
      <p:sp>
        <p:nvSpPr>
          <p:cNvPr id="19" name="TextBox 18">
            <a:extLst>
              <a:ext uri="{FF2B5EF4-FFF2-40B4-BE49-F238E27FC236}">
                <a16:creationId xmlns:a16="http://schemas.microsoft.com/office/drawing/2014/main" id="{5CA51DC7-F8D6-0466-80F4-4DD128E89CC3}"/>
              </a:ext>
            </a:extLst>
          </p:cNvPr>
          <p:cNvSpPr txBox="1"/>
          <p:nvPr/>
        </p:nvSpPr>
        <p:spPr>
          <a:xfrm>
            <a:off x="602310" y="1418992"/>
            <a:ext cx="7089657" cy="338554"/>
          </a:xfrm>
          <a:prstGeom prst="rect">
            <a:avLst/>
          </a:prstGeom>
          <a:noFill/>
        </p:spPr>
        <p:txBody>
          <a:bodyPr wrap="square" rtlCol="0">
            <a:spAutoFit/>
          </a:bodyPr>
          <a:lstStyle/>
          <a:p>
            <a:r>
              <a:rPr lang="en-GB" sz="1600" b="1">
                <a:solidFill>
                  <a:schemeClr val="accent2"/>
                </a:solidFill>
              </a:rPr>
              <a:t>POST-HOC ANALYSIS FROM OPTIMUM: Mean change in EDSS score</a:t>
            </a:r>
            <a:r>
              <a:rPr lang="en-GB" sz="1600" b="1" baseline="30000">
                <a:solidFill>
                  <a:schemeClr val="accent2"/>
                </a:solidFill>
              </a:rPr>
              <a:t>1</a:t>
            </a:r>
            <a:r>
              <a:rPr lang="en-GB" sz="1600" b="1">
                <a:solidFill>
                  <a:schemeClr val="accent2"/>
                </a:solidFill>
              </a:rPr>
              <a:t> </a:t>
            </a:r>
          </a:p>
        </p:txBody>
      </p:sp>
      <p:sp>
        <p:nvSpPr>
          <p:cNvPr id="16" name="TextBox 15">
            <a:extLst>
              <a:ext uri="{FF2B5EF4-FFF2-40B4-BE49-F238E27FC236}">
                <a16:creationId xmlns:a16="http://schemas.microsoft.com/office/drawing/2014/main" id="{329506DF-20DA-4B93-A766-BE4A84801589}"/>
              </a:ext>
            </a:extLst>
          </p:cNvPr>
          <p:cNvSpPr txBox="1"/>
          <p:nvPr/>
        </p:nvSpPr>
        <p:spPr>
          <a:xfrm>
            <a:off x="8631708" y="2356508"/>
            <a:ext cx="2830141" cy="2031325"/>
          </a:xfrm>
          <a:prstGeom prst="rect">
            <a:avLst/>
          </a:prstGeom>
          <a:noFill/>
        </p:spPr>
        <p:txBody>
          <a:bodyPr wrap="square">
            <a:spAutoFit/>
          </a:bodyPr>
          <a:lstStyle/>
          <a:p>
            <a:pPr algn="ctr"/>
            <a:r>
              <a:rPr lang="en-GB" dirty="0">
                <a:solidFill>
                  <a:schemeClr val="bg1"/>
                </a:solidFill>
              </a:rPr>
              <a:t>The LS mean difference between treatment groups in change from baseline to Week 108 in EDSS score was</a:t>
            </a:r>
          </a:p>
          <a:p>
            <a:pPr algn="ctr"/>
            <a:r>
              <a:rPr lang="en-GB" dirty="0">
                <a:solidFill>
                  <a:schemeClr val="bg1"/>
                </a:solidFill>
              </a:rPr>
              <a:t>-0.13 (95% CL: -0.22, </a:t>
            </a:r>
            <a:br>
              <a:rPr lang="en-GB" dirty="0">
                <a:solidFill>
                  <a:schemeClr val="bg1"/>
                </a:solidFill>
              </a:rPr>
            </a:br>
            <a:r>
              <a:rPr lang="en-GB" dirty="0">
                <a:solidFill>
                  <a:schemeClr val="bg1"/>
                </a:solidFill>
              </a:rPr>
              <a:t>-0.04; </a:t>
            </a:r>
            <a:r>
              <a:rPr lang="en-GB" i="1" dirty="0">
                <a:solidFill>
                  <a:schemeClr val="bg1"/>
                </a:solidFill>
              </a:rPr>
              <a:t>p</a:t>
            </a:r>
            <a:r>
              <a:rPr lang="en-GB" dirty="0">
                <a:solidFill>
                  <a:schemeClr val="bg1"/>
                </a:solidFill>
              </a:rPr>
              <a:t>=0.0059)*</a:t>
            </a:r>
            <a:r>
              <a:rPr lang="en-GB" baseline="30000" dirty="0">
                <a:solidFill>
                  <a:schemeClr val="bg1"/>
                </a:solidFill>
              </a:rPr>
              <a:t>1</a:t>
            </a:r>
          </a:p>
        </p:txBody>
      </p:sp>
      <p:sp>
        <p:nvSpPr>
          <p:cNvPr id="3" name="TextBox 2">
            <a:extLst>
              <a:ext uri="{FF2B5EF4-FFF2-40B4-BE49-F238E27FC236}">
                <a16:creationId xmlns:a16="http://schemas.microsoft.com/office/drawing/2014/main" id="{6017340A-220D-4BEE-98BC-38C7E91F3D82}"/>
              </a:ext>
            </a:extLst>
          </p:cNvPr>
          <p:cNvSpPr txBox="1"/>
          <p:nvPr/>
        </p:nvSpPr>
        <p:spPr>
          <a:xfrm>
            <a:off x="3870034" y="1780034"/>
            <a:ext cx="744299" cy="369332"/>
          </a:xfrm>
          <a:prstGeom prst="rect">
            <a:avLst/>
          </a:prstGeom>
          <a:solidFill>
            <a:schemeClr val="bg1"/>
          </a:solidFill>
        </p:spPr>
        <p:txBody>
          <a:bodyPr wrap="square" rtlCol="0">
            <a:spAutoFit/>
          </a:bodyPr>
          <a:lstStyle/>
          <a:p>
            <a:pPr algn="ctr"/>
            <a:endParaRPr lang="en-GB">
              <a:solidFill>
                <a:schemeClr val="tx1">
                  <a:lumMod val="50000"/>
                </a:schemeClr>
              </a:solidFill>
            </a:endParaRPr>
          </a:p>
        </p:txBody>
      </p:sp>
      <p:pic>
        <p:nvPicPr>
          <p:cNvPr id="13" name="Picture 12" descr="Chart, line chart&#10;&#10;Description automatically generated">
            <a:extLst>
              <a:ext uri="{FF2B5EF4-FFF2-40B4-BE49-F238E27FC236}">
                <a16:creationId xmlns:a16="http://schemas.microsoft.com/office/drawing/2014/main" id="{A4DA5112-3DE1-B3E0-77B5-69C8F9CDF1E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06547" y="1887461"/>
            <a:ext cx="5761376" cy="3219593"/>
          </a:xfrm>
          <a:prstGeom prst="rect">
            <a:avLst/>
          </a:prstGeom>
        </p:spPr>
      </p:pic>
      <p:sp>
        <p:nvSpPr>
          <p:cNvPr id="11" name="Footer Placeholder 3">
            <a:extLst>
              <a:ext uri="{FF2B5EF4-FFF2-40B4-BE49-F238E27FC236}">
                <a16:creationId xmlns:a16="http://schemas.microsoft.com/office/drawing/2014/main" id="{F05B7BEA-FA38-3BD6-EA5A-CD5D198C0012}"/>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a:t>
            </a:r>
            <a:r>
              <a:rPr lang="en-GB" sz="1000" dirty="0">
                <a:cs typeface="Calibri" panose="020F0502020204030204" pitchFamily="34" charset="0"/>
              </a:rPr>
              <a:t>Using a repeated measurements analysis of variance (ANOVA) model (MMRM).</a:t>
            </a:r>
            <a:r>
              <a:rPr lang="en-GB" sz="1000" baseline="30000" dirty="0">
                <a:cs typeface="Calibri" panose="020F0502020204030204" pitchFamily="34" charset="0"/>
              </a:rPr>
              <a:t>1</a:t>
            </a:r>
            <a:br>
              <a:rPr lang="en-GB" sz="1000" baseline="30000" dirty="0">
                <a:cs typeface="Calibri" panose="020F0502020204030204" pitchFamily="34" charset="0"/>
              </a:rPr>
            </a:br>
            <a:r>
              <a:rPr lang="en-GB" sz="1000" b="1" dirty="0">
                <a:cs typeface="Calibri" panose="020F0502020204030204" pitchFamily="34" charset="0"/>
              </a:rPr>
              <a:t>ANOVA, </a:t>
            </a:r>
            <a:r>
              <a:rPr lang="en-GB" sz="1000" dirty="0">
                <a:cs typeface="Calibri" panose="020F0502020204030204" pitchFamily="34" charset="0"/>
              </a:rPr>
              <a:t>analysis of variance; </a:t>
            </a:r>
            <a:r>
              <a:rPr lang="en-GB" sz="1000" b="1" dirty="0"/>
              <a:t>CL, </a:t>
            </a:r>
            <a:r>
              <a:rPr lang="en-GB" sz="1000" dirty="0"/>
              <a:t>confidence limit; </a:t>
            </a:r>
            <a:r>
              <a:rPr lang="en-GB" sz="1000" b="1" dirty="0"/>
              <a:t>EDSS, </a:t>
            </a:r>
            <a:r>
              <a:rPr lang="en-GB" sz="1000" dirty="0"/>
              <a:t>expanded disability status scale; </a:t>
            </a:r>
            <a:r>
              <a:rPr lang="en-GB" sz="1000" b="1" dirty="0"/>
              <a:t>LS, </a:t>
            </a:r>
            <a:r>
              <a:rPr lang="en-GB" sz="1000" dirty="0"/>
              <a:t>least squares; </a:t>
            </a:r>
            <a:r>
              <a:rPr lang="en-GB" sz="1000" b="1" dirty="0"/>
              <a:t>MMRM, </a:t>
            </a:r>
            <a:r>
              <a:rPr lang="en-GB" sz="1000" dirty="0"/>
              <a:t>mixed model of repeated measures.</a:t>
            </a:r>
          </a:p>
          <a:p>
            <a:r>
              <a:rPr lang="en-GB" sz="1000" b="1" dirty="0"/>
              <a:t>References: 1. </a:t>
            </a:r>
            <a:r>
              <a:rPr lang="en-GB" sz="1000" dirty="0"/>
              <a:t>Fox RJ, et al. Presented at MSVirtual2020: 8th Joint ACTRIMS-ECTRIMS Meeting, 11–13 September 2020. Abstract 0204.</a:t>
            </a:r>
          </a:p>
        </p:txBody>
      </p:sp>
      <p:sp>
        <p:nvSpPr>
          <p:cNvPr id="20" name="Title 1">
            <a:extLst>
              <a:ext uri="{FF2B5EF4-FFF2-40B4-BE49-F238E27FC236}">
                <a16:creationId xmlns:a16="http://schemas.microsoft.com/office/drawing/2014/main" id="{0C86C458-8B5F-CB06-0B1C-BEFFA71501DE}"/>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Q2: </a:t>
            </a:r>
            <a:r>
              <a:rPr lang="en-US" dirty="0"/>
              <a:t>what are the key efficacy data for PONVOR</a:t>
            </a:r>
            <a:r>
              <a:rPr lang="en-GB" spc="0" dirty="0"/>
              <a:t>Y</a:t>
            </a:r>
            <a:r>
              <a:rPr lang="en-GB" sz="2000" spc="0" baseline="86000" dirty="0">
                <a:solidFill>
                  <a:schemeClr val="accent2">
                    <a:lumMod val="50000"/>
                  </a:schemeClr>
                </a:solidFill>
              </a:rPr>
              <a:t>®</a:t>
            </a:r>
            <a:r>
              <a:rPr lang="en-US" dirty="0"/>
              <a:t>?</a:t>
            </a:r>
            <a:endParaRPr lang="en-GB" dirty="0"/>
          </a:p>
        </p:txBody>
      </p:sp>
    </p:spTree>
    <p:extLst>
      <p:ext uri="{BB962C8B-B14F-4D97-AF65-F5344CB8AC3E}">
        <p14:creationId xmlns:p14="http://schemas.microsoft.com/office/powerpoint/2010/main" val="17899889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AF496A5-477D-8A14-BD69-CBACFDECFF55}"/>
              </a:ext>
            </a:extLst>
          </p:cNvPr>
          <p:cNvSpPr>
            <a:spLocks noGrp="1"/>
          </p:cNvSpPr>
          <p:nvPr>
            <p:ph type="body" sz="quarter" idx="14"/>
          </p:nvPr>
        </p:nvSpPr>
        <p:spPr>
          <a:xfrm>
            <a:off x="502920" y="846000"/>
            <a:ext cx="7838440" cy="389408"/>
          </a:xfrm>
        </p:spPr>
        <p:txBody>
          <a:bodyPr/>
          <a:lstStyle/>
          <a:p>
            <a:pPr marL="9525" indent="-9525"/>
            <a:r>
              <a:rPr lang="en-GB" dirty="0">
                <a:solidFill>
                  <a:schemeClr val="accent1"/>
                </a:solidFill>
              </a:rPr>
              <a:t>THE</a:t>
            </a:r>
            <a:r>
              <a:rPr lang="en-GB" dirty="0"/>
              <a:t> PHARMACODYNAMICS AND PHARMACOKINETICS OF S1PR MODULATORS </a:t>
            </a:r>
            <a:r>
              <a:rPr lang="en-GB" dirty="0">
                <a:solidFill>
                  <a:schemeClr val="accent1"/>
                </a:solidFill>
              </a:rPr>
              <a:t>HAVE IMPORTANT CONSIDERATIONS</a:t>
            </a:r>
            <a:r>
              <a:rPr lang="en-GB" baseline="30000" dirty="0">
                <a:solidFill>
                  <a:schemeClr val="accent1"/>
                </a:solidFill>
              </a:rPr>
              <a:t>1-5</a:t>
            </a:r>
            <a:endParaRPr lang="en-GB" dirty="0">
              <a:solidFill>
                <a:schemeClr val="accent1"/>
              </a:solidFill>
            </a:endParaRPr>
          </a:p>
        </p:txBody>
      </p:sp>
      <p:sp>
        <p:nvSpPr>
          <p:cNvPr id="13" name="Round Diagonal Corner of Rectangle 12">
            <a:extLst>
              <a:ext uri="{FF2B5EF4-FFF2-40B4-BE49-F238E27FC236}">
                <a16:creationId xmlns:a16="http://schemas.microsoft.com/office/drawing/2014/main" id="{1D89693C-B35D-B314-8CCC-58C471A15DA2}"/>
              </a:ext>
            </a:extLst>
          </p:cNvPr>
          <p:cNvSpPr/>
          <p:nvPr/>
        </p:nvSpPr>
        <p:spPr>
          <a:xfrm>
            <a:off x="502920" y="1674362"/>
            <a:ext cx="5197917" cy="3509275"/>
          </a:xfrm>
          <a:prstGeom prst="round2DiagRect">
            <a:avLst>
              <a:gd name="adj1" fmla="val 0"/>
              <a:gd name="adj2" fmla="val 141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of Rectangle 13">
            <a:extLst>
              <a:ext uri="{FF2B5EF4-FFF2-40B4-BE49-F238E27FC236}">
                <a16:creationId xmlns:a16="http://schemas.microsoft.com/office/drawing/2014/main" id="{F7956B61-DB16-706C-084C-9FD6D376208C}"/>
              </a:ext>
            </a:extLst>
          </p:cNvPr>
          <p:cNvSpPr/>
          <p:nvPr/>
        </p:nvSpPr>
        <p:spPr>
          <a:xfrm>
            <a:off x="6488115" y="1674362"/>
            <a:ext cx="5197917" cy="3509275"/>
          </a:xfrm>
          <a:prstGeom prst="round2DiagRect">
            <a:avLst>
              <a:gd name="adj1" fmla="val 0"/>
              <a:gd name="adj2" fmla="val 206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529E6AD-8662-512A-7AE2-46B8796A4EB4}"/>
              </a:ext>
            </a:extLst>
          </p:cNvPr>
          <p:cNvSpPr txBox="1"/>
          <p:nvPr/>
        </p:nvSpPr>
        <p:spPr>
          <a:xfrm>
            <a:off x="749779" y="3360633"/>
            <a:ext cx="3612901" cy="1123384"/>
          </a:xfrm>
          <a:prstGeom prst="rect">
            <a:avLst/>
          </a:prstGeom>
          <a:noFill/>
        </p:spPr>
        <p:txBody>
          <a:bodyPr wrap="square" rtlCol="0">
            <a:spAutoFit/>
          </a:bodyPr>
          <a:lstStyle/>
          <a:p>
            <a:pPr>
              <a:lnSpc>
                <a:spcPts val="2400"/>
              </a:lnSpc>
              <a:spcAft>
                <a:spcPts val="600"/>
              </a:spcAft>
            </a:pPr>
            <a:r>
              <a:rPr lang="en-GB" sz="2800" b="1" spc="-150">
                <a:solidFill>
                  <a:schemeClr val="bg1"/>
                </a:solidFill>
                <a:latin typeface="+mj-lt"/>
              </a:rPr>
              <a:t>PHARMACODYNAMICS</a:t>
            </a:r>
          </a:p>
          <a:p>
            <a:pPr>
              <a:spcAft>
                <a:spcPts val="600"/>
              </a:spcAft>
            </a:pPr>
            <a:r>
              <a:rPr lang="en-US" sz="1400">
                <a:solidFill>
                  <a:schemeClr val="bg1"/>
                </a:solidFill>
              </a:rPr>
              <a:t>Treatment with S1PR modulators causes a reduction in blood lymphocyte counts and may increase susceptibility to infections</a:t>
            </a:r>
            <a:r>
              <a:rPr lang="en-US" sz="1400" baseline="30000">
                <a:solidFill>
                  <a:schemeClr val="bg1"/>
                </a:solidFill>
              </a:rPr>
              <a:t>1-5</a:t>
            </a:r>
          </a:p>
        </p:txBody>
      </p:sp>
      <p:sp>
        <p:nvSpPr>
          <p:cNvPr id="17" name="TextBox 16">
            <a:extLst>
              <a:ext uri="{FF2B5EF4-FFF2-40B4-BE49-F238E27FC236}">
                <a16:creationId xmlns:a16="http://schemas.microsoft.com/office/drawing/2014/main" id="{9A95027D-F7B1-0B01-6434-35662C825EB8}"/>
              </a:ext>
            </a:extLst>
          </p:cNvPr>
          <p:cNvSpPr txBox="1"/>
          <p:nvPr/>
        </p:nvSpPr>
        <p:spPr>
          <a:xfrm>
            <a:off x="6707601" y="3360633"/>
            <a:ext cx="3524535" cy="907941"/>
          </a:xfrm>
          <a:prstGeom prst="rect">
            <a:avLst/>
          </a:prstGeom>
          <a:noFill/>
        </p:spPr>
        <p:txBody>
          <a:bodyPr wrap="square" rtlCol="0">
            <a:spAutoFit/>
          </a:bodyPr>
          <a:lstStyle/>
          <a:p>
            <a:pPr>
              <a:lnSpc>
                <a:spcPts val="2400"/>
              </a:lnSpc>
              <a:spcAft>
                <a:spcPts val="600"/>
              </a:spcAft>
            </a:pPr>
            <a:r>
              <a:rPr lang="en-GB" sz="2800" b="1" spc="-150">
                <a:solidFill>
                  <a:schemeClr val="bg1"/>
                </a:solidFill>
                <a:latin typeface="+mj-lt"/>
              </a:rPr>
              <a:t>PHARMACOKINETICS</a:t>
            </a:r>
          </a:p>
          <a:p>
            <a:pPr>
              <a:spcAft>
                <a:spcPts val="600"/>
              </a:spcAft>
            </a:pPr>
            <a:r>
              <a:rPr lang="en-US" sz="1400">
                <a:solidFill>
                  <a:schemeClr val="bg1"/>
                </a:solidFill>
                <a:ea typeface="Verdana" panose="020B0604030504040204" pitchFamily="34" charset="0"/>
              </a:rPr>
              <a:t>Determines how long it takes to eliminate S1PR modulators from the body</a:t>
            </a:r>
            <a:r>
              <a:rPr lang="en-US" sz="1400" baseline="30000">
                <a:solidFill>
                  <a:schemeClr val="bg1"/>
                </a:solidFill>
                <a:ea typeface="Verdana" panose="020B0604030504040204" pitchFamily="34" charset="0"/>
              </a:rPr>
              <a:t>1-5</a:t>
            </a:r>
          </a:p>
        </p:txBody>
      </p:sp>
      <p:pic>
        <p:nvPicPr>
          <p:cNvPr id="18" name="Picture 17" descr="A screenshot of a computer&#10;&#10;Description automatically generated with low confidence">
            <a:extLst>
              <a:ext uri="{FF2B5EF4-FFF2-40B4-BE49-F238E27FC236}">
                <a16:creationId xmlns:a16="http://schemas.microsoft.com/office/drawing/2014/main" id="{BB02F7F0-955E-3644-F2B5-086DB09F5E6D}"/>
              </a:ext>
            </a:extLst>
          </p:cNvPr>
          <p:cNvPicPr>
            <a:picLocks noChangeAspect="1"/>
          </p:cNvPicPr>
          <p:nvPr/>
        </p:nvPicPr>
        <p:blipFill rotWithShape="1">
          <a:blip r:embed="rId3">
            <a:extLst>
              <a:ext uri="{28A0092B-C50C-407E-A947-70E740481C1C}">
                <a14:useLocalDpi xmlns:a14="http://schemas.microsoft.com/office/drawing/2010/main" val="0"/>
              </a:ext>
            </a:extLst>
          </a:blip>
          <a:srcRect l="4965" r="73118" b="62252"/>
          <a:stretch/>
        </p:blipFill>
        <p:spPr>
          <a:xfrm>
            <a:off x="813707" y="1976566"/>
            <a:ext cx="1726294" cy="1203804"/>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11E80909-B40B-C1D3-431A-BCE424BEF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840" y="2137292"/>
            <a:ext cx="948149" cy="1056509"/>
          </a:xfrm>
          <a:prstGeom prst="rect">
            <a:avLst/>
          </a:prstGeom>
        </p:spPr>
      </p:pic>
      <p:sp>
        <p:nvSpPr>
          <p:cNvPr id="11" name="Footer Placeholder 3">
            <a:extLst>
              <a:ext uri="{FF2B5EF4-FFF2-40B4-BE49-F238E27FC236}">
                <a16:creationId xmlns:a16="http://schemas.microsoft.com/office/drawing/2014/main" id="{D96476DB-1224-D9C8-7B64-719F9C686065}"/>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t>S1PR, </a:t>
            </a:r>
            <a:r>
              <a:rPr lang="en-GB" sz="1000" dirty="0"/>
              <a:t>sphinogosine-1-phosphate receptor.</a:t>
            </a:r>
          </a:p>
          <a:p>
            <a:r>
              <a:rPr lang="en-GB" sz="1000" b="1" dirty="0"/>
              <a:t>References: 1.</a:t>
            </a:r>
            <a:r>
              <a:rPr lang="en-GB" sz="1000" dirty="0"/>
              <a:t> 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European Medicines Agency. Teriflunomide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3.</a:t>
            </a:r>
            <a:r>
              <a:rPr lang="en-GB" sz="1000" dirty="0"/>
              <a:t> European Medicines Agency. Fingolimod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4.</a:t>
            </a:r>
            <a:r>
              <a:rPr lang="en-GB" sz="1000" dirty="0"/>
              <a:t> European Medicines Agency. Ozanimod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5. </a:t>
            </a:r>
            <a:r>
              <a:rPr lang="en-GB" sz="1000" dirty="0"/>
              <a:t>European Medicines Agency. Siponimod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endParaRPr lang="en-US" sz="1000" dirty="0"/>
          </a:p>
        </p:txBody>
      </p:sp>
      <p:sp>
        <p:nvSpPr>
          <p:cNvPr id="12" name="Title 1">
            <a:extLst>
              <a:ext uri="{FF2B5EF4-FFF2-40B4-BE49-F238E27FC236}">
                <a16:creationId xmlns:a16="http://schemas.microsoft.com/office/drawing/2014/main" id="{93E5486B-2AC2-25D4-FD69-DB1AA04C0BDA}"/>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Q3: </a:t>
            </a:r>
            <a:r>
              <a:rPr lang="en-US" dirty="0"/>
              <a:t>how is agile management defined?</a:t>
            </a:r>
            <a:endParaRPr lang="en-GB" dirty="0"/>
          </a:p>
        </p:txBody>
      </p:sp>
    </p:spTree>
    <p:extLst>
      <p:ext uri="{BB962C8B-B14F-4D97-AF65-F5344CB8AC3E}">
        <p14:creationId xmlns:p14="http://schemas.microsoft.com/office/powerpoint/2010/main" val="2211743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F36F8E3-A5C1-7129-88E2-4269E0AD294C}"/>
              </a:ext>
            </a:extLst>
          </p:cNvPr>
          <p:cNvGrpSpPr/>
          <p:nvPr/>
        </p:nvGrpSpPr>
        <p:grpSpPr>
          <a:xfrm>
            <a:off x="502919" y="1673999"/>
            <a:ext cx="8915401" cy="3510000"/>
            <a:chOff x="502919" y="2297413"/>
            <a:chExt cx="8915401" cy="3510000"/>
          </a:xfrm>
        </p:grpSpPr>
        <p:sp>
          <p:nvSpPr>
            <p:cNvPr id="10" name="Round Diagonal Corner of Rectangle 9">
              <a:extLst>
                <a:ext uri="{FF2B5EF4-FFF2-40B4-BE49-F238E27FC236}">
                  <a16:creationId xmlns:a16="http://schemas.microsoft.com/office/drawing/2014/main" id="{75CB1CE1-D2B3-796F-4380-B2BB153EFEDD}"/>
                </a:ext>
              </a:extLst>
            </p:cNvPr>
            <p:cNvSpPr/>
            <p:nvPr/>
          </p:nvSpPr>
          <p:spPr>
            <a:xfrm>
              <a:off x="502919" y="2297413"/>
              <a:ext cx="8915401" cy="3510000"/>
            </a:xfrm>
            <a:prstGeom prst="round2DiagRect">
              <a:avLst>
                <a:gd name="adj1" fmla="val 0"/>
                <a:gd name="adj2" fmla="val 206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15DBFB1-B4C1-18D8-6EA7-B28043FC586F}"/>
                </a:ext>
              </a:extLst>
            </p:cNvPr>
            <p:cNvSpPr txBox="1"/>
            <p:nvPr/>
          </p:nvSpPr>
          <p:spPr>
            <a:xfrm>
              <a:off x="722405" y="3988585"/>
              <a:ext cx="7397467" cy="728213"/>
            </a:xfrm>
            <a:prstGeom prst="rect">
              <a:avLst/>
            </a:prstGeom>
            <a:noFill/>
          </p:spPr>
          <p:txBody>
            <a:bodyPr wrap="square" rtlCol="0">
              <a:spAutoFit/>
            </a:bodyPr>
            <a:lstStyle/>
            <a:p>
              <a:pPr>
                <a:lnSpc>
                  <a:spcPts val="2400"/>
                </a:lnSpc>
                <a:spcAft>
                  <a:spcPts val="600"/>
                </a:spcAft>
              </a:pPr>
              <a:r>
                <a:rPr lang="en-GB" sz="2800" b="1" spc="-150" dirty="0">
                  <a:solidFill>
                    <a:schemeClr val="bg1"/>
                  </a:solidFill>
                  <a:latin typeface="+mj-lt"/>
                </a:rPr>
                <a:t>PROVIDING MORE CONTROL TO TAILOR A PATIENTS’ TREATMENT TO THEIR CHANGING CLINICAL CIRCUMSTANCES</a:t>
              </a:r>
              <a:r>
                <a:rPr lang="en-GB" sz="2800" b="1" spc="-150" baseline="30000" dirty="0">
                  <a:solidFill>
                    <a:schemeClr val="bg1"/>
                  </a:solidFill>
                  <a:latin typeface="+mj-lt"/>
                </a:rPr>
                <a:t>1,2</a:t>
              </a:r>
            </a:p>
          </p:txBody>
        </p:sp>
        <p:pic>
          <p:nvPicPr>
            <p:cNvPr id="12" name="Graphic 11">
              <a:extLst>
                <a:ext uri="{FF2B5EF4-FFF2-40B4-BE49-F238E27FC236}">
                  <a16:creationId xmlns:a16="http://schemas.microsoft.com/office/drawing/2014/main" id="{0BDAAFD1-0AE3-70CE-28C8-CD44C1BEA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508" y="2650767"/>
              <a:ext cx="743316" cy="897105"/>
            </a:xfrm>
            <a:prstGeom prst="rect">
              <a:avLst/>
            </a:prstGeom>
          </p:spPr>
        </p:pic>
      </p:grpSp>
      <p:sp>
        <p:nvSpPr>
          <p:cNvPr id="14" name="Text Placeholder 13">
            <a:extLst>
              <a:ext uri="{FF2B5EF4-FFF2-40B4-BE49-F238E27FC236}">
                <a16:creationId xmlns:a16="http://schemas.microsoft.com/office/drawing/2014/main" id="{D9A50A13-BA1E-4D29-92F0-820490DE4442}"/>
              </a:ext>
            </a:extLst>
          </p:cNvPr>
          <p:cNvSpPr>
            <a:spLocks noGrp="1"/>
          </p:cNvSpPr>
          <p:nvPr>
            <p:ph type="body" sz="quarter" idx="14"/>
          </p:nvPr>
        </p:nvSpPr>
        <p:spPr>
          <a:xfrm>
            <a:off x="502921" y="846000"/>
            <a:ext cx="7736954" cy="389408"/>
          </a:xfrm>
        </p:spPr>
        <p:txBody>
          <a:bodyPr/>
          <a:lstStyle/>
          <a:p>
            <a:pPr marL="0" indent="0"/>
            <a:r>
              <a:rPr lang="en-GB" dirty="0"/>
              <a:t>AGILE MANAGEMENT REFERS TO THE ABILITY TO PAUSE AND RESUME* </a:t>
            </a:r>
            <a:r>
              <a:rPr lang="en-GB" dirty="0">
                <a:solidFill>
                  <a:schemeClr val="accent1"/>
                </a:solidFill>
              </a:rPr>
              <a:t>TREATMENT IF CLINICALLY REQUIRED</a:t>
            </a:r>
            <a:r>
              <a:rPr lang="en-GB" baseline="30000" dirty="0">
                <a:solidFill>
                  <a:schemeClr val="accent1"/>
                </a:solidFill>
              </a:rPr>
              <a:t>1</a:t>
            </a:r>
            <a:endParaRPr lang="en-GB" baseline="30000" dirty="0">
              <a:solidFill>
                <a:schemeClr val="accent1"/>
              </a:solidFill>
              <a:highlight>
                <a:srgbClr val="EFEEEC"/>
              </a:highlight>
            </a:endParaRPr>
          </a:p>
          <a:p>
            <a:endParaRPr lang="en-GB" b="0" dirty="0"/>
          </a:p>
        </p:txBody>
      </p:sp>
      <p:sp>
        <p:nvSpPr>
          <p:cNvPr id="8" name="Footer Placeholder 3">
            <a:extLst>
              <a:ext uri="{FF2B5EF4-FFF2-40B4-BE49-F238E27FC236}">
                <a16:creationId xmlns:a16="http://schemas.microsoft.com/office/drawing/2014/main" id="{759D269A-45CC-A632-C5FF-5784782BB80F}"/>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a:t>
            </a:r>
            <a:r>
              <a:rPr lang="en-US" sz="1000" dirty="0"/>
              <a:t>Severe exacerbations of disease, including disease rebound, have been rarely reported after discontinuation of an S1PR modulator. Patients should be </a:t>
            </a:r>
            <a:br>
              <a:rPr lang="en-US" sz="1000" dirty="0"/>
            </a:br>
            <a:r>
              <a:rPr lang="en-US" sz="1000" dirty="0"/>
              <a:t>observed for a severe exacerbation or return of high disease activity upon PONVORY</a:t>
            </a:r>
            <a:r>
              <a:rPr lang="en-US" sz="1000" baseline="30000" dirty="0"/>
              <a:t>®</a:t>
            </a:r>
            <a:r>
              <a:rPr lang="en-US" sz="1000" dirty="0"/>
              <a:t> discontinuation and appropriate treatment should be instituted, as required.</a:t>
            </a:r>
            <a:r>
              <a:rPr lang="en-US" sz="1000" baseline="30000" dirty="0"/>
              <a:t>1</a:t>
            </a:r>
            <a:endParaRPr lang="en-GB" sz="1000" baseline="30000" dirty="0"/>
          </a:p>
          <a:p>
            <a:r>
              <a:rPr lang="en-GB" sz="1000" b="1" dirty="0"/>
              <a:t>S1PR, </a:t>
            </a:r>
            <a:r>
              <a:rPr lang="en-GB" sz="1000" dirty="0"/>
              <a:t>sphinogosine-1-phosphate receptor.</a:t>
            </a:r>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t>D’Ambrosio</a:t>
            </a:r>
            <a:r>
              <a:rPr lang="en-GB" sz="1000" dirty="0"/>
              <a:t> D, et al. </a:t>
            </a:r>
            <a:r>
              <a:rPr lang="en-GB" sz="1000" dirty="0" err="1"/>
              <a:t>Ther</a:t>
            </a:r>
            <a:r>
              <a:rPr lang="en-GB" sz="1000" dirty="0"/>
              <a:t> Adv Chron Dis. 2016;7:18-33. </a:t>
            </a:r>
            <a:endParaRPr lang="en-US" sz="1000" dirty="0"/>
          </a:p>
        </p:txBody>
      </p:sp>
      <p:sp>
        <p:nvSpPr>
          <p:cNvPr id="13" name="Title 1">
            <a:extLst>
              <a:ext uri="{FF2B5EF4-FFF2-40B4-BE49-F238E27FC236}">
                <a16:creationId xmlns:a16="http://schemas.microsoft.com/office/drawing/2014/main" id="{24C3D278-D2FC-5357-9D1C-83F2D0D3544C}"/>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Q3: </a:t>
            </a:r>
            <a:r>
              <a:rPr lang="en-US" dirty="0"/>
              <a:t>how is agile management defined?</a:t>
            </a:r>
            <a:endParaRPr lang="en-GB" dirty="0"/>
          </a:p>
        </p:txBody>
      </p:sp>
    </p:spTree>
    <p:extLst>
      <p:ext uri="{BB962C8B-B14F-4D97-AF65-F5344CB8AC3E}">
        <p14:creationId xmlns:p14="http://schemas.microsoft.com/office/powerpoint/2010/main" val="3753396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22" name="Round Diagonal Corner of Rectangle 21">
            <a:extLst>
              <a:ext uri="{FF2B5EF4-FFF2-40B4-BE49-F238E27FC236}">
                <a16:creationId xmlns:a16="http://schemas.microsoft.com/office/drawing/2014/main" id="{1F9B8047-A934-7C48-8D5C-AF1D72AF506B}"/>
              </a:ext>
            </a:extLst>
          </p:cNvPr>
          <p:cNvSpPr/>
          <p:nvPr/>
        </p:nvSpPr>
        <p:spPr>
          <a:xfrm>
            <a:off x="502919" y="2051376"/>
            <a:ext cx="11183111" cy="3509274"/>
          </a:xfrm>
          <a:prstGeom prst="round2DiagRect">
            <a:avLst>
              <a:gd name="adj1" fmla="val 0"/>
              <a:gd name="adj2" fmla="val 214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baseline="30000">
              <a:ea typeface="Verdana" panose="020B0604030504040204" pitchFamily="34" charset="0"/>
            </a:endParaRPr>
          </a:p>
        </p:txBody>
      </p:sp>
      <p:sp>
        <p:nvSpPr>
          <p:cNvPr id="5" name="Text Placeholder 4">
            <a:extLst>
              <a:ext uri="{FF2B5EF4-FFF2-40B4-BE49-F238E27FC236}">
                <a16:creationId xmlns:a16="http://schemas.microsoft.com/office/drawing/2014/main" id="{ACB44BEA-F03E-728E-D759-F07DF7E45154}"/>
              </a:ext>
            </a:extLst>
          </p:cNvPr>
          <p:cNvSpPr>
            <a:spLocks noGrp="1"/>
          </p:cNvSpPr>
          <p:nvPr>
            <p:ph type="body" sz="quarter" idx="14"/>
          </p:nvPr>
        </p:nvSpPr>
        <p:spPr>
          <a:xfrm>
            <a:off x="502920" y="1297350"/>
            <a:ext cx="7296374" cy="540269"/>
          </a:xfrm>
        </p:spPr>
        <p:txBody>
          <a:bodyPr/>
          <a:lstStyle/>
          <a:p>
            <a:pPr marL="9525" indent="-9525"/>
            <a:r>
              <a:rPr lang="en-GB">
                <a:solidFill>
                  <a:schemeClr val="accent1"/>
                </a:solidFill>
              </a:rPr>
              <a:t>AGILE MANAGEMENT COULD HELP </a:t>
            </a:r>
            <a:r>
              <a:rPr lang="en-GB"/>
              <a:t>ENHANCE THE CONTROL THE PHYSICIAN </a:t>
            </a:r>
            <a:r>
              <a:rPr lang="en-GB">
                <a:solidFill>
                  <a:schemeClr val="accent1"/>
                </a:solidFill>
              </a:rPr>
              <a:t>HAS OVER THEIR PATIENTS’ MS TREATMENT</a:t>
            </a:r>
            <a:r>
              <a:rPr lang="en-GB" baseline="30000">
                <a:solidFill>
                  <a:schemeClr val="accent1"/>
                </a:solidFill>
              </a:rPr>
              <a:t>1,2</a:t>
            </a:r>
            <a:endParaRPr lang="en-GB">
              <a:solidFill>
                <a:schemeClr val="accent1"/>
              </a:solidFill>
            </a:endParaRPr>
          </a:p>
        </p:txBody>
      </p:sp>
      <p:sp>
        <p:nvSpPr>
          <p:cNvPr id="6" name="TextBox 5">
            <a:extLst>
              <a:ext uri="{FF2B5EF4-FFF2-40B4-BE49-F238E27FC236}">
                <a16:creationId xmlns:a16="http://schemas.microsoft.com/office/drawing/2014/main" id="{4CD455C9-B313-4C8D-8C84-C1B56CC1DD2D}"/>
              </a:ext>
            </a:extLst>
          </p:cNvPr>
          <p:cNvSpPr txBox="1"/>
          <p:nvPr/>
        </p:nvSpPr>
        <p:spPr>
          <a:xfrm>
            <a:off x="603503" y="2217394"/>
            <a:ext cx="8588122" cy="369332"/>
          </a:xfrm>
          <a:prstGeom prst="rect">
            <a:avLst/>
          </a:prstGeom>
          <a:noFill/>
        </p:spPr>
        <p:txBody>
          <a:bodyPr wrap="square">
            <a:spAutoFit/>
          </a:bodyPr>
          <a:lstStyle/>
          <a:p>
            <a:pPr>
              <a:lnSpc>
                <a:spcPct val="100000"/>
              </a:lnSpc>
              <a:spcBef>
                <a:spcPts val="0"/>
              </a:spcBef>
              <a:spcAft>
                <a:spcPts val="0"/>
              </a:spcAft>
            </a:pPr>
            <a:r>
              <a:rPr lang="en-GB" b="1">
                <a:solidFill>
                  <a:schemeClr val="bg1"/>
                </a:solidFill>
                <a:cs typeface="Arial" panose="020B0604020202020204" pitchFamily="34" charset="0"/>
              </a:rPr>
              <a:t>Important for unexpected events that may impact MS treatment, such as:</a:t>
            </a:r>
            <a:r>
              <a:rPr lang="en-GB" b="1" baseline="30000">
                <a:solidFill>
                  <a:schemeClr val="bg1"/>
                </a:solidFill>
                <a:cs typeface="Arial" panose="020B0604020202020204" pitchFamily="34" charset="0"/>
              </a:rPr>
              <a:t>2</a:t>
            </a:r>
            <a:endParaRPr lang="en-GB" b="1">
              <a:solidFill>
                <a:schemeClr val="bg1"/>
              </a:solidFill>
              <a:cs typeface="Arial" panose="020B0604020202020204" pitchFamily="34" charset="0"/>
            </a:endParaRPr>
          </a:p>
        </p:txBody>
      </p:sp>
      <p:sp>
        <p:nvSpPr>
          <p:cNvPr id="10" name="Rectangle 9">
            <a:extLst>
              <a:ext uri="{FF2B5EF4-FFF2-40B4-BE49-F238E27FC236}">
                <a16:creationId xmlns:a16="http://schemas.microsoft.com/office/drawing/2014/main" id="{FAAD0FA2-1314-D74E-9CE0-15C882895F81}"/>
              </a:ext>
            </a:extLst>
          </p:cNvPr>
          <p:cNvSpPr/>
          <p:nvPr/>
        </p:nvSpPr>
        <p:spPr>
          <a:xfrm>
            <a:off x="1036673" y="4293291"/>
            <a:ext cx="2416046" cy="646331"/>
          </a:xfrm>
          <a:prstGeom prst="rect">
            <a:avLst/>
          </a:prstGeom>
        </p:spPr>
        <p:txBody>
          <a:bodyPr wrap="none">
            <a:spAutoFit/>
          </a:bodyPr>
          <a:lstStyle/>
          <a:p>
            <a:pPr algn="ctr">
              <a:lnSpc>
                <a:spcPct val="100000"/>
              </a:lnSpc>
              <a:spcBef>
                <a:spcPts val="0"/>
              </a:spcBef>
              <a:spcAft>
                <a:spcPts val="0"/>
              </a:spcAft>
            </a:pPr>
            <a:r>
              <a:rPr lang="en-GB">
                <a:solidFill>
                  <a:schemeClr val="bg1"/>
                </a:solidFill>
                <a:cs typeface="Arial" panose="020B0604020202020204" pitchFamily="34" charset="0"/>
              </a:rPr>
              <a:t>Severe </a:t>
            </a:r>
            <a:br>
              <a:rPr lang="en-GB">
                <a:solidFill>
                  <a:schemeClr val="bg1"/>
                </a:solidFill>
                <a:cs typeface="Arial" panose="020B0604020202020204" pitchFamily="34" charset="0"/>
              </a:rPr>
            </a:br>
            <a:r>
              <a:rPr lang="en-GB">
                <a:solidFill>
                  <a:schemeClr val="bg1"/>
                </a:solidFill>
                <a:cs typeface="Arial" panose="020B0604020202020204" pitchFamily="34" charset="0"/>
              </a:rPr>
              <a:t>unexpected infections</a:t>
            </a:r>
          </a:p>
        </p:txBody>
      </p:sp>
      <p:sp>
        <p:nvSpPr>
          <p:cNvPr id="8" name="Rectangle 7">
            <a:extLst>
              <a:ext uri="{FF2B5EF4-FFF2-40B4-BE49-F238E27FC236}">
                <a16:creationId xmlns:a16="http://schemas.microsoft.com/office/drawing/2014/main" id="{6BFBBEB2-7C85-A792-44C4-DB4958C68EFE}"/>
              </a:ext>
            </a:extLst>
          </p:cNvPr>
          <p:cNvSpPr/>
          <p:nvPr/>
        </p:nvSpPr>
        <p:spPr>
          <a:xfrm>
            <a:off x="8396715" y="4329984"/>
            <a:ext cx="1941557" cy="646331"/>
          </a:xfrm>
          <a:prstGeom prst="rect">
            <a:avLst/>
          </a:prstGeom>
        </p:spPr>
        <p:txBody>
          <a:bodyPr wrap="none">
            <a:spAutoFit/>
          </a:bodyPr>
          <a:lstStyle/>
          <a:p>
            <a:pPr algn="ctr">
              <a:lnSpc>
                <a:spcPct val="100000"/>
              </a:lnSpc>
              <a:spcBef>
                <a:spcPts val="0"/>
              </a:spcBef>
              <a:spcAft>
                <a:spcPts val="0"/>
              </a:spcAft>
            </a:pPr>
            <a:r>
              <a:rPr lang="en-GB">
                <a:solidFill>
                  <a:schemeClr val="bg1"/>
                </a:solidFill>
                <a:cs typeface="Arial" panose="020B0604020202020204" pitchFamily="34" charset="0"/>
              </a:rPr>
              <a:t>Mid-to-long-term </a:t>
            </a:r>
            <a:br>
              <a:rPr lang="en-GB">
                <a:solidFill>
                  <a:schemeClr val="bg1"/>
                </a:solidFill>
                <a:cs typeface="Arial" panose="020B0604020202020204" pitchFamily="34" charset="0"/>
              </a:rPr>
            </a:br>
            <a:r>
              <a:rPr lang="en-GB">
                <a:solidFill>
                  <a:schemeClr val="bg1"/>
                </a:solidFill>
                <a:cs typeface="Arial" panose="020B0604020202020204" pitchFamily="34" charset="0"/>
              </a:rPr>
              <a:t>family planning</a:t>
            </a:r>
          </a:p>
        </p:txBody>
      </p:sp>
      <p:sp>
        <p:nvSpPr>
          <p:cNvPr id="12" name="Rectangle 11">
            <a:extLst>
              <a:ext uri="{FF2B5EF4-FFF2-40B4-BE49-F238E27FC236}">
                <a16:creationId xmlns:a16="http://schemas.microsoft.com/office/drawing/2014/main" id="{53849CC9-5896-43CD-1176-1E8341D0789C}"/>
              </a:ext>
            </a:extLst>
          </p:cNvPr>
          <p:cNvSpPr/>
          <p:nvPr/>
        </p:nvSpPr>
        <p:spPr>
          <a:xfrm>
            <a:off x="4554781" y="4293291"/>
            <a:ext cx="1774846" cy="369332"/>
          </a:xfrm>
          <a:prstGeom prst="rect">
            <a:avLst/>
          </a:prstGeom>
        </p:spPr>
        <p:txBody>
          <a:bodyPr wrap="none">
            <a:spAutoFit/>
          </a:bodyPr>
          <a:lstStyle/>
          <a:p>
            <a:pPr algn="ctr">
              <a:lnSpc>
                <a:spcPct val="100000"/>
              </a:lnSpc>
              <a:spcBef>
                <a:spcPts val="0"/>
              </a:spcBef>
              <a:spcAft>
                <a:spcPts val="0"/>
              </a:spcAft>
            </a:pPr>
            <a:r>
              <a:rPr lang="en-GB">
                <a:solidFill>
                  <a:schemeClr val="bg1"/>
                </a:solidFill>
                <a:cs typeface="Arial" panose="020B0604020202020204" pitchFamily="34" charset="0"/>
              </a:rPr>
              <a:t>Adverse events</a:t>
            </a:r>
          </a:p>
        </p:txBody>
      </p:sp>
      <p:pic>
        <p:nvPicPr>
          <p:cNvPr id="15" name="Graphic 14">
            <a:extLst>
              <a:ext uri="{FF2B5EF4-FFF2-40B4-BE49-F238E27FC236}">
                <a16:creationId xmlns:a16="http://schemas.microsoft.com/office/drawing/2014/main" id="{64201CB8-FECC-F9A6-EDF9-427D3C3613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0454" y="2718090"/>
            <a:ext cx="1444928" cy="1389881"/>
          </a:xfrm>
          <a:prstGeom prst="rect">
            <a:avLst/>
          </a:prstGeom>
        </p:spPr>
      </p:pic>
      <p:pic>
        <p:nvPicPr>
          <p:cNvPr id="14" name="Graphic 13">
            <a:extLst>
              <a:ext uri="{FF2B5EF4-FFF2-40B4-BE49-F238E27FC236}">
                <a16:creationId xmlns:a16="http://schemas.microsoft.com/office/drawing/2014/main" id="{6B27D69B-3BDB-D207-A9AE-46F92A941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1069" y="2787224"/>
            <a:ext cx="1094334" cy="1320747"/>
          </a:xfrm>
          <a:prstGeom prst="rect">
            <a:avLst/>
          </a:prstGeom>
        </p:spPr>
      </p:pic>
      <p:pic>
        <p:nvPicPr>
          <p:cNvPr id="20" name="Graphic 19">
            <a:extLst>
              <a:ext uri="{FF2B5EF4-FFF2-40B4-BE49-F238E27FC236}">
                <a16:creationId xmlns:a16="http://schemas.microsoft.com/office/drawing/2014/main" id="{E3B52B16-9F10-0333-2D12-52A681E612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3000" y="2805545"/>
            <a:ext cx="1143000" cy="1246909"/>
          </a:xfrm>
          <a:prstGeom prst="rect">
            <a:avLst/>
          </a:prstGeom>
        </p:spPr>
      </p:pic>
      <p:sp>
        <p:nvSpPr>
          <p:cNvPr id="13" name="Footer Placeholder 3">
            <a:extLst>
              <a:ext uri="{FF2B5EF4-FFF2-40B4-BE49-F238E27FC236}">
                <a16:creationId xmlns:a16="http://schemas.microsoft.com/office/drawing/2014/main" id="{B631CE23-F021-F92A-2C28-3EC43A8602ED}"/>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000" b="1" dirty="0"/>
              <a:t>MS, </a:t>
            </a:r>
            <a:r>
              <a:rPr lang="da-DK" sz="1000" dirty="0"/>
              <a:t>multiple </a:t>
            </a:r>
            <a:r>
              <a:rPr lang="da-DK" sz="1000" dirty="0" err="1"/>
              <a:t>sclerosis</a:t>
            </a:r>
            <a:r>
              <a:rPr lang="da-DK" sz="1000" dirty="0"/>
              <a:t>.</a:t>
            </a:r>
            <a:endParaRPr lang="da-DK" sz="1000" b="1" dirty="0"/>
          </a:p>
          <a:p>
            <a:r>
              <a:rPr lang="da-DK" sz="1000" b="1" dirty="0"/>
              <a:t>References: 1</a:t>
            </a:r>
            <a:r>
              <a:rPr lang="en-GB" sz="1000" b="1" dirty="0"/>
              <a:t>.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t>D’Ambrosio</a:t>
            </a:r>
            <a:r>
              <a:rPr lang="en-GB" sz="1000" dirty="0"/>
              <a:t> D, et al. </a:t>
            </a:r>
            <a:r>
              <a:rPr lang="en-GB" sz="1000" dirty="0" err="1"/>
              <a:t>Ther</a:t>
            </a:r>
            <a:r>
              <a:rPr lang="en-GB" sz="1000" dirty="0"/>
              <a:t> Adv Chron Dis. 2016;7:18-33. </a:t>
            </a:r>
            <a:endParaRPr lang="en-US" sz="1000" dirty="0"/>
          </a:p>
        </p:txBody>
      </p:sp>
      <p:sp>
        <p:nvSpPr>
          <p:cNvPr id="16" name="Title 1">
            <a:extLst>
              <a:ext uri="{FF2B5EF4-FFF2-40B4-BE49-F238E27FC236}">
                <a16:creationId xmlns:a16="http://schemas.microsoft.com/office/drawing/2014/main" id="{0E6A8007-0883-2795-74DA-ABB101F5EF35}"/>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Q4: </a:t>
            </a:r>
            <a:r>
              <a:rPr lang="en-US" dirty="0"/>
              <a:t>when could agile management </a:t>
            </a:r>
            <a:br>
              <a:rPr lang="en-US" dirty="0"/>
            </a:br>
            <a:r>
              <a:rPr lang="en-US" dirty="0"/>
              <a:t>be clinically required?</a:t>
            </a:r>
            <a:endParaRPr lang="en-GB" dirty="0"/>
          </a:p>
        </p:txBody>
      </p:sp>
    </p:spTree>
    <p:extLst>
      <p:ext uri="{BB962C8B-B14F-4D97-AF65-F5344CB8AC3E}">
        <p14:creationId xmlns:p14="http://schemas.microsoft.com/office/powerpoint/2010/main" val="30371516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36E6DFB4-8BBF-6B51-AAE8-1552EB922171}"/>
              </a:ext>
            </a:extLst>
          </p:cNvPr>
          <p:cNvSpPr txBox="1">
            <a:spLocks/>
          </p:cNvSpPr>
          <p:nvPr/>
        </p:nvSpPr>
        <p:spPr>
          <a:xfrm>
            <a:off x="502919" y="846000"/>
            <a:ext cx="11183111" cy="389408"/>
          </a:xfrm>
          <a:prstGeom prst="rect">
            <a:avLst/>
          </a:prstGeom>
        </p:spPr>
        <p:txBody>
          <a:bodyPr vert="horz" lIns="0" tIns="45720" rIns="91440" bIns="45720" rtlCol="0" anchor="t" anchorCtr="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None/>
              <a:tabLst/>
              <a:defRPr lang="en-US" sz="1800" b="1" kern="1200" dirty="0">
                <a:solidFill>
                  <a:schemeClr val="accent2"/>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1000"/>
              </a:spcBef>
              <a:spcAft>
                <a:spcPts val="300"/>
              </a:spcAft>
              <a:buClr>
                <a:srgbClr val="00AF9A"/>
              </a:buClr>
              <a:buSzTx/>
              <a:buFont typeface="Arial" panose="020B0604020202020204" pitchFamily="34" charset="0"/>
              <a:buNone/>
              <a:tabLst/>
              <a:defRPr/>
            </a:pPr>
            <a:r>
              <a:rPr kumimoji="0" lang="en-GB" sz="1800" b="1" i="0" u="none" strike="noStrike" kern="1200" cap="none" spc="0" normalizeH="0" baseline="0" noProof="0" dirty="0">
                <a:ln>
                  <a:noFill/>
                </a:ln>
                <a:solidFill>
                  <a:srgbClr val="00AF9A"/>
                </a:solidFill>
                <a:effectLst/>
                <a:uLnTx/>
                <a:uFillTx/>
                <a:latin typeface="Arial"/>
                <a:ea typeface="Verdana" panose="020B0604030504040204" pitchFamily="34" charset="0"/>
              </a:rPr>
              <a:t>PONVORY</a:t>
            </a:r>
            <a:r>
              <a:rPr kumimoji="0" lang="en-US" sz="1200" b="1" i="0" u="none" strike="noStrike" kern="1200" cap="none" spc="0" normalizeH="0" baseline="60000" noProof="0" dirty="0">
                <a:ln>
                  <a:noFill/>
                </a:ln>
                <a:solidFill>
                  <a:srgbClr val="00AF9A"/>
                </a:solidFill>
                <a:effectLst/>
                <a:uLnTx/>
                <a:uFillTx/>
                <a:latin typeface="Arial"/>
                <a:ea typeface="Verdana" panose="020B0604030504040204" pitchFamily="34" charset="0"/>
              </a:rPr>
              <a:t>®</a:t>
            </a:r>
            <a:r>
              <a:rPr kumimoji="0" lang="en-GB" sz="1800" b="1" i="0" u="none" strike="noStrike" kern="1200" cap="none" spc="0" normalizeH="0" baseline="0" noProof="0" dirty="0">
                <a:ln>
                  <a:noFill/>
                </a:ln>
                <a:solidFill>
                  <a:srgbClr val="00AF9A"/>
                </a:solidFill>
                <a:effectLst/>
                <a:uLnTx/>
                <a:uFillTx/>
                <a:latin typeface="Arial"/>
                <a:ea typeface="Verdana" panose="020B0604030504040204" pitchFamily="34" charset="0"/>
              </a:rPr>
              <a:t> COULD PROVIDE THE AGILITY </a:t>
            </a:r>
            <a:r>
              <a:rPr kumimoji="0" lang="en-GB" sz="1800" b="1" i="0" u="none" strike="noStrike" kern="1200" cap="none" spc="0" normalizeH="0" baseline="0" noProof="0" dirty="0">
                <a:ln>
                  <a:noFill/>
                </a:ln>
                <a:solidFill>
                  <a:srgbClr val="035C67"/>
                </a:solidFill>
                <a:effectLst/>
                <a:uLnTx/>
                <a:uFillTx/>
                <a:latin typeface="Arial"/>
                <a:ea typeface="Verdana" panose="020B0604030504040204" pitchFamily="34" charset="0"/>
              </a:rPr>
              <a:t>TO MANAGE THE UNEXPECTED</a:t>
            </a:r>
            <a:r>
              <a:rPr kumimoji="0" lang="en-GB" sz="1800" b="1" i="0" u="none" strike="noStrike" kern="1200" cap="none" spc="0" normalizeH="0" baseline="30000" noProof="0" dirty="0">
                <a:ln>
                  <a:noFill/>
                </a:ln>
                <a:solidFill>
                  <a:srgbClr val="035C67"/>
                </a:solidFill>
                <a:effectLst/>
                <a:uLnTx/>
                <a:uFillTx/>
                <a:latin typeface="Arial"/>
                <a:ea typeface="Verdana" panose="020B0604030504040204" pitchFamily="34" charset="0"/>
              </a:rPr>
              <a:t>1</a:t>
            </a:r>
            <a:r>
              <a:rPr kumimoji="0" lang="en-GB" sz="1800" b="1" i="0" u="none" strike="noStrike" kern="1200" cap="none" spc="0" normalizeH="0" baseline="0" noProof="0" dirty="0">
                <a:ln>
                  <a:noFill/>
                </a:ln>
                <a:solidFill>
                  <a:srgbClr val="035C67"/>
                </a:solidFill>
                <a:effectLst/>
                <a:uLnTx/>
                <a:uFillTx/>
                <a:latin typeface="Arial"/>
                <a:ea typeface="Verdana" panose="020B0604030504040204" pitchFamily="34" charset="0"/>
              </a:rPr>
              <a:t> </a:t>
            </a:r>
          </a:p>
          <a:p>
            <a:pPr marL="9525" marR="0" lvl="0" indent="-9525" algn="l" defTabSz="914400" rtl="0" eaLnBrk="1" fontAlgn="auto" latinLnBrk="0" hangingPunct="1">
              <a:lnSpc>
                <a:spcPct val="90000"/>
              </a:lnSpc>
              <a:spcBef>
                <a:spcPts val="1000"/>
              </a:spcBef>
              <a:spcAft>
                <a:spcPts val="300"/>
              </a:spcAft>
              <a:buClr>
                <a:srgbClr val="00AF9A"/>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035C67"/>
              </a:solidFill>
              <a:effectLst/>
              <a:uLnTx/>
              <a:uFillTx/>
              <a:latin typeface="Arial"/>
              <a:ea typeface="Verdana" panose="020B0604030504040204" pitchFamily="34" charset="0"/>
            </a:endParaRPr>
          </a:p>
        </p:txBody>
      </p:sp>
      <p:sp>
        <p:nvSpPr>
          <p:cNvPr id="11" name="Round Diagonal Corner of Rectangle 10">
            <a:extLst>
              <a:ext uri="{FF2B5EF4-FFF2-40B4-BE49-F238E27FC236}">
                <a16:creationId xmlns:a16="http://schemas.microsoft.com/office/drawing/2014/main" id="{67968FE7-06CD-804A-DF63-5137963011A0}"/>
              </a:ext>
            </a:extLst>
          </p:cNvPr>
          <p:cNvSpPr/>
          <p:nvPr/>
        </p:nvSpPr>
        <p:spPr>
          <a:xfrm>
            <a:off x="502916" y="3748286"/>
            <a:ext cx="7534834" cy="1225215"/>
          </a:xfrm>
          <a:prstGeom prst="round2DiagRect">
            <a:avLst>
              <a:gd name="adj1" fmla="val 0"/>
              <a:gd name="adj2" fmla="val 20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ound Diagonal Corner of Rectangle 11">
            <a:extLst>
              <a:ext uri="{FF2B5EF4-FFF2-40B4-BE49-F238E27FC236}">
                <a16:creationId xmlns:a16="http://schemas.microsoft.com/office/drawing/2014/main" id="{0CA6C912-1B84-0577-7626-F584BA9CECCC}"/>
              </a:ext>
            </a:extLst>
          </p:cNvPr>
          <p:cNvSpPr/>
          <p:nvPr/>
        </p:nvSpPr>
        <p:spPr>
          <a:xfrm>
            <a:off x="502917" y="1423428"/>
            <a:ext cx="7534834" cy="2100514"/>
          </a:xfrm>
          <a:prstGeom prst="round2DiagRect">
            <a:avLst>
              <a:gd name="adj1" fmla="val 0"/>
              <a:gd name="adj2" fmla="val 20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Content Placeholder 1">
            <a:extLst>
              <a:ext uri="{FF2B5EF4-FFF2-40B4-BE49-F238E27FC236}">
                <a16:creationId xmlns:a16="http://schemas.microsoft.com/office/drawing/2014/main" id="{15A52334-9A1E-7750-0C5A-553C804A8985}"/>
              </a:ext>
            </a:extLst>
          </p:cNvPr>
          <p:cNvSpPr>
            <a:spLocks noGrp="1"/>
          </p:cNvSpPr>
          <p:nvPr>
            <p:ph type="body" sz="quarter" idx="14"/>
          </p:nvPr>
        </p:nvSpPr>
        <p:spPr>
          <a:xfrm>
            <a:off x="2340861" y="3858962"/>
            <a:ext cx="5488654" cy="845091"/>
          </a:xfrm>
        </p:spPr>
        <p:txBody>
          <a:bodyPr vert="horz" lIns="0" tIns="108000" rIns="91440" bIns="45720" rtlCol="0" anchor="t">
            <a:noAutofit/>
          </a:bodyPr>
          <a:lstStyle/>
          <a:p>
            <a:pPr marL="0" lvl="0" indent="0">
              <a:lnSpc>
                <a:spcPct val="100000"/>
              </a:lnSpc>
              <a:spcBef>
                <a:spcPts val="0"/>
              </a:spcBef>
              <a:spcAft>
                <a:spcPts val="600"/>
              </a:spcAft>
            </a:pPr>
            <a:r>
              <a:rPr lang="en-GB" sz="1600">
                <a:solidFill>
                  <a:schemeClr val="accent1"/>
                </a:solidFill>
                <a:ea typeface="Verdana"/>
              </a:rPr>
              <a:t>PONVORY</a:t>
            </a:r>
            <a:r>
              <a:rPr lang="en-GB" sz="1600" baseline="30000">
                <a:solidFill>
                  <a:schemeClr val="accent1"/>
                </a:solidFill>
                <a:ea typeface="Verdana"/>
              </a:rPr>
              <a:t>®</a:t>
            </a:r>
            <a:r>
              <a:rPr lang="en-GB" sz="1600">
                <a:solidFill>
                  <a:schemeClr val="accent1"/>
                </a:solidFill>
                <a:ea typeface="Verdana"/>
                <a:cs typeface="Arial"/>
              </a:rPr>
              <a:t> has a short 7-day washout period</a:t>
            </a:r>
            <a:r>
              <a:rPr lang="en-GB" sz="1600" baseline="30000">
                <a:solidFill>
                  <a:schemeClr val="accent1"/>
                </a:solidFill>
                <a:effectLst/>
                <a:ea typeface="Verdana"/>
                <a:cs typeface="Arial"/>
              </a:rPr>
              <a:t>1</a:t>
            </a:r>
            <a:endParaRPr lang="en-GB" sz="1600">
              <a:solidFill>
                <a:schemeClr val="accent1"/>
              </a:solidFill>
              <a:effectLst/>
              <a:ea typeface="Verdana"/>
              <a:cs typeface="Arial"/>
            </a:endParaRPr>
          </a:p>
          <a:p>
            <a:pPr marL="271463" lvl="1" indent="-263525">
              <a:lnSpc>
                <a:spcPct val="100000"/>
              </a:lnSpc>
              <a:spcBef>
                <a:spcPts val="0"/>
              </a:spcBef>
              <a:spcAft>
                <a:spcPts val="0"/>
              </a:spcAft>
            </a:pPr>
            <a:r>
              <a:rPr lang="en-GB" sz="1500" b="0">
                <a:ea typeface="Verdana"/>
                <a:cs typeface="Arial"/>
              </a:rPr>
              <a:t>Identified metabolites are inactive at S1PRs with therapeutic doses of </a:t>
            </a:r>
            <a:r>
              <a:rPr lang="en-GB" sz="1500" b="0"/>
              <a:t>PONVORY</a:t>
            </a:r>
            <a:r>
              <a:rPr lang="en-GB" sz="1100" b="0" baseline="60000"/>
              <a:t>®</a:t>
            </a:r>
            <a:endParaRPr lang="en-GB" sz="1100" b="0">
              <a:effectLst/>
              <a:cs typeface="Arial" panose="020B0604020202020204" pitchFamily="34" charset="0"/>
            </a:endParaRPr>
          </a:p>
        </p:txBody>
      </p:sp>
      <p:sp>
        <p:nvSpPr>
          <p:cNvPr id="14" name="Round Diagonal Corner of Rectangle 13">
            <a:extLst>
              <a:ext uri="{FF2B5EF4-FFF2-40B4-BE49-F238E27FC236}">
                <a16:creationId xmlns:a16="http://schemas.microsoft.com/office/drawing/2014/main" id="{84D4FF07-54CD-E67A-6CEA-71B02C377D6D}"/>
              </a:ext>
            </a:extLst>
          </p:cNvPr>
          <p:cNvSpPr/>
          <p:nvPr/>
        </p:nvSpPr>
        <p:spPr>
          <a:xfrm>
            <a:off x="502918" y="1423430"/>
            <a:ext cx="1619435" cy="2100514"/>
          </a:xfrm>
          <a:prstGeom prst="round2DiagRect">
            <a:avLst>
              <a:gd name="adj1" fmla="val 0"/>
              <a:gd name="adj2" fmla="val 20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Content Placeholder 1">
            <a:extLst>
              <a:ext uri="{FF2B5EF4-FFF2-40B4-BE49-F238E27FC236}">
                <a16:creationId xmlns:a16="http://schemas.microsoft.com/office/drawing/2014/main" id="{55DB2602-4FE1-0616-63EE-CC37BE9F4D4A}"/>
              </a:ext>
            </a:extLst>
          </p:cNvPr>
          <p:cNvSpPr txBox="1">
            <a:spLocks/>
          </p:cNvSpPr>
          <p:nvPr/>
        </p:nvSpPr>
        <p:spPr>
          <a:xfrm>
            <a:off x="2340861" y="1423428"/>
            <a:ext cx="5696890" cy="1422073"/>
          </a:xfrm>
          <a:prstGeom prst="rect">
            <a:avLst/>
          </a:prstGeom>
        </p:spPr>
        <p:txBody>
          <a:bodyPr vert="horz" lIns="0" tIns="108000" rIns="91440" bIns="45720" rtlCol="0" anchor="t">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1600" b="1" kern="120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100" b="1" kern="120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050" b="1" kern="120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AF9A"/>
              </a:buClr>
              <a:buSzTx/>
              <a:buFont typeface="Arial" panose="020B0604020202020204" pitchFamily="34" charset="0"/>
              <a:buNone/>
              <a:tabLst/>
              <a:defRPr/>
            </a:pPr>
            <a:r>
              <a:rPr kumimoji="0" lang="en-GB" sz="1600" b="1" i="0" u="none" strike="noStrike" kern="1200" cap="none" spc="0" normalizeH="0" baseline="0" noProof="0">
                <a:ln>
                  <a:noFill/>
                </a:ln>
                <a:solidFill>
                  <a:srgbClr val="035C67"/>
                </a:solidFill>
                <a:effectLst/>
                <a:uLnTx/>
                <a:uFillTx/>
                <a:latin typeface="Arial"/>
                <a:ea typeface="Verdana"/>
              </a:rPr>
              <a:t>PONVORY</a:t>
            </a:r>
            <a:r>
              <a:rPr kumimoji="0" lang="en-GB" sz="1600" b="1" i="0" u="none" strike="noStrike" kern="1200" cap="none" spc="0" normalizeH="0" baseline="30000" noProof="0">
                <a:ln>
                  <a:noFill/>
                </a:ln>
                <a:solidFill>
                  <a:srgbClr val="035C67"/>
                </a:solidFill>
                <a:effectLst/>
                <a:uLnTx/>
                <a:uFillTx/>
                <a:latin typeface="Arial"/>
                <a:ea typeface="Verdana"/>
              </a:rPr>
              <a:t>®</a:t>
            </a:r>
            <a:r>
              <a:rPr kumimoji="0" lang="en-GB" sz="1600" b="1" i="0" u="none" strike="noStrike" kern="1200" cap="none" spc="0" normalizeH="0" baseline="0" noProof="0">
                <a:ln>
                  <a:noFill/>
                </a:ln>
                <a:solidFill>
                  <a:srgbClr val="035C67"/>
                </a:solidFill>
                <a:effectLst/>
                <a:uLnTx/>
                <a:uFillTx/>
                <a:latin typeface="Arial"/>
                <a:ea typeface="Verdana"/>
                <a:cs typeface="Arial"/>
              </a:rPr>
              <a:t> </a:t>
            </a:r>
            <a:r>
              <a:rPr kumimoji="0" lang="en-GB" sz="1600" b="1" i="0" u="none" strike="noStrike" kern="1200" cap="none" spc="0" normalizeH="0" baseline="0" noProof="0">
                <a:ln>
                  <a:noFill/>
                </a:ln>
                <a:solidFill>
                  <a:srgbClr val="035C67"/>
                </a:solidFill>
                <a:effectLst/>
                <a:uLnTx/>
                <a:uFillTx/>
                <a:latin typeface="Arial"/>
                <a:ea typeface="Verdana"/>
              </a:rPr>
              <a:t>has the fastest reversibility profile compared to other currently available S1PR modulators:</a:t>
            </a:r>
            <a:r>
              <a:rPr kumimoji="0" lang="en-GB" sz="1600" b="1" i="0" u="none" strike="noStrike" kern="1200" cap="none" spc="0" normalizeH="0" baseline="30000" noProof="0">
                <a:ln>
                  <a:noFill/>
                </a:ln>
                <a:solidFill>
                  <a:srgbClr val="035C67"/>
                </a:solidFill>
                <a:effectLst/>
                <a:uLnTx/>
                <a:uFillTx/>
                <a:latin typeface="Arial"/>
                <a:ea typeface="Verdana"/>
              </a:rPr>
              <a:t>1-5</a:t>
            </a:r>
          </a:p>
          <a:p>
            <a:pPr marL="271463" marR="0" lvl="1" indent="-263525" algn="l" defTabSz="914400" rtl="0" eaLnBrk="1" fontAlgn="auto" latinLnBrk="0" hangingPunct="1">
              <a:lnSpc>
                <a:spcPct val="100000"/>
              </a:lnSpc>
              <a:spcBef>
                <a:spcPts val="0"/>
              </a:spcBef>
              <a:spcAft>
                <a:spcPts val="0"/>
              </a:spcAft>
              <a:buClr>
                <a:srgbClr val="00AF9A"/>
              </a:buClr>
              <a:buSzTx/>
              <a:buFont typeface="Arial" panose="020B0604020202020204" pitchFamily="34" charset="0"/>
              <a:buChar char="•"/>
              <a:tabLst/>
              <a:defRPr/>
            </a:pPr>
            <a:r>
              <a:rPr kumimoji="0" lang="en-GB" sz="1500" b="0" i="0" u="none" strike="noStrike" kern="1200" cap="none" spc="0" normalizeH="0" baseline="0" noProof="0">
                <a:ln>
                  <a:noFill/>
                </a:ln>
                <a:solidFill>
                  <a:srgbClr val="575756"/>
                </a:solidFill>
                <a:effectLst/>
                <a:uLnTx/>
                <a:uFillTx/>
                <a:latin typeface="Arial"/>
                <a:ea typeface="Verdana"/>
                <a:cs typeface="Arial"/>
              </a:rPr>
              <a:t>Lymphocyte levels returned to the normal range in above 90% of healthy volunteers within 1 week of stopping treatment with </a:t>
            </a:r>
            <a:r>
              <a:rPr kumimoji="0" lang="en-GB" sz="1500" b="0" i="0" u="none" strike="noStrike" kern="1200" cap="none" spc="0" normalizeH="0" baseline="0" noProof="0">
                <a:ln>
                  <a:noFill/>
                </a:ln>
                <a:solidFill>
                  <a:srgbClr val="575756"/>
                </a:solidFill>
                <a:effectLst/>
                <a:uLnTx/>
                <a:uFillTx/>
                <a:latin typeface="Arial"/>
                <a:ea typeface="Verdana" panose="020B0604030504040204" pitchFamily="34" charset="0"/>
              </a:rPr>
              <a:t>PONVORY</a:t>
            </a:r>
            <a:r>
              <a:rPr kumimoji="0" lang="en-GB" sz="1100" b="0" i="0" u="none" strike="noStrike" kern="1200" cap="none" spc="0" normalizeH="0" baseline="60000" noProof="0">
                <a:ln>
                  <a:noFill/>
                </a:ln>
                <a:solidFill>
                  <a:srgbClr val="575756"/>
                </a:solidFill>
                <a:effectLst/>
                <a:uLnTx/>
                <a:uFillTx/>
                <a:latin typeface="Arial"/>
                <a:ea typeface="Verdana" panose="020B0604030504040204" pitchFamily="34" charset="0"/>
              </a:rPr>
              <a:t>®</a:t>
            </a:r>
            <a:r>
              <a:rPr kumimoji="0" lang="en-GB" sz="1500" b="0" i="0" u="none" strike="noStrike" kern="1200" cap="none" spc="0" normalizeH="0" baseline="0" noProof="0">
                <a:ln>
                  <a:noFill/>
                </a:ln>
                <a:solidFill>
                  <a:srgbClr val="575756"/>
                </a:solidFill>
                <a:effectLst/>
                <a:uLnTx/>
                <a:uFillTx/>
                <a:latin typeface="Arial"/>
                <a:ea typeface="Verdana"/>
                <a:cs typeface="Arial"/>
              </a:rPr>
              <a:t>*</a:t>
            </a:r>
            <a:r>
              <a:rPr kumimoji="0" lang="en-GB" sz="1500" b="0" i="0" u="none" strike="noStrike" kern="1200" cap="none" spc="0" normalizeH="0" baseline="30000" noProof="0">
                <a:ln>
                  <a:noFill/>
                </a:ln>
                <a:solidFill>
                  <a:srgbClr val="575756"/>
                </a:solidFill>
                <a:effectLst/>
                <a:uLnTx/>
                <a:uFillTx/>
                <a:latin typeface="Arial"/>
                <a:ea typeface="Verdana"/>
                <a:cs typeface="Arial"/>
              </a:rPr>
              <a:t>1</a:t>
            </a:r>
          </a:p>
          <a:p>
            <a:pPr marL="271463" marR="0" lvl="1" indent="-263525" algn="l" defTabSz="914400" rtl="0" eaLnBrk="1" fontAlgn="auto" latinLnBrk="0" hangingPunct="1">
              <a:lnSpc>
                <a:spcPct val="100000"/>
              </a:lnSpc>
              <a:spcBef>
                <a:spcPts val="0"/>
              </a:spcBef>
              <a:spcAft>
                <a:spcPts val="0"/>
              </a:spcAft>
              <a:buClr>
                <a:srgbClr val="00AF9A"/>
              </a:buClr>
              <a:buSzTx/>
              <a:buFont typeface="Arial" panose="020B0604020202020204" pitchFamily="34" charset="0"/>
              <a:buChar char="•"/>
              <a:tabLst/>
              <a:defRPr/>
            </a:pPr>
            <a:r>
              <a:rPr kumimoji="0" lang="en-GB" sz="1500" b="0" i="0" u="none" strike="noStrike" kern="1200" cap="none" spc="0" normalizeH="0" baseline="0" noProof="0">
                <a:ln>
                  <a:noFill/>
                </a:ln>
                <a:solidFill>
                  <a:srgbClr val="575756"/>
                </a:solidFill>
                <a:effectLst/>
                <a:uLnTx/>
                <a:uFillTx/>
                <a:latin typeface="Arial"/>
                <a:ea typeface="Verdana"/>
                <a:cs typeface="Arial"/>
              </a:rPr>
              <a:t>In the OPTIMUM Phase III trial, lymphocyte counts were restored within 2 weeks of treatment discontinuation</a:t>
            </a:r>
            <a:r>
              <a:rPr kumimoji="0" lang="en-GB" sz="1500" b="0" i="0" u="none" strike="noStrike" kern="1200" cap="none" spc="0" normalizeH="0" baseline="30000" noProof="0">
                <a:ln>
                  <a:noFill/>
                </a:ln>
                <a:solidFill>
                  <a:srgbClr val="575756"/>
                </a:solidFill>
                <a:effectLst/>
                <a:uLnTx/>
                <a:uFillTx/>
                <a:latin typeface="Arial"/>
                <a:ea typeface="Verdana"/>
                <a:cs typeface="Arial"/>
              </a:rPr>
              <a:t>1</a:t>
            </a:r>
            <a:endParaRPr kumimoji="0" lang="en-GB" sz="1500" b="0" i="0" u="none" strike="noStrike" kern="1200" cap="none" spc="0" normalizeH="0" baseline="30000" noProof="0">
              <a:ln>
                <a:noFill/>
              </a:ln>
              <a:solidFill>
                <a:srgbClr val="575756"/>
              </a:solidFill>
              <a:effectLst/>
              <a:uLnTx/>
              <a:uFillTx/>
              <a:latin typeface="Arial"/>
              <a:ea typeface="Verdana" panose="020B0604030504040204" pitchFamily="34" charset="0"/>
              <a:cs typeface="Arial" panose="020B0604020202020204" pitchFamily="34" charset="0"/>
            </a:endParaRPr>
          </a:p>
        </p:txBody>
      </p:sp>
      <p:sp>
        <p:nvSpPr>
          <p:cNvPr id="16" name="Round Diagonal Corner of Rectangle 15">
            <a:extLst>
              <a:ext uri="{FF2B5EF4-FFF2-40B4-BE49-F238E27FC236}">
                <a16:creationId xmlns:a16="http://schemas.microsoft.com/office/drawing/2014/main" id="{01E2A564-A996-4069-FD71-D116AEBCADC8}"/>
              </a:ext>
            </a:extLst>
          </p:cNvPr>
          <p:cNvSpPr/>
          <p:nvPr/>
        </p:nvSpPr>
        <p:spPr>
          <a:xfrm>
            <a:off x="502918" y="3748289"/>
            <a:ext cx="1619435" cy="1225213"/>
          </a:xfrm>
          <a:prstGeom prst="round2DiagRect">
            <a:avLst>
              <a:gd name="adj1" fmla="val 0"/>
              <a:gd name="adj2" fmla="val 20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descr="A picture containing text, clock&#10;&#10;Description automatically generated">
            <a:extLst>
              <a:ext uri="{FF2B5EF4-FFF2-40B4-BE49-F238E27FC236}">
                <a16:creationId xmlns:a16="http://schemas.microsoft.com/office/drawing/2014/main" id="{6EE0BE4C-A15E-EA9A-90C6-534B4F5D76AE}"/>
              </a:ext>
            </a:extLst>
          </p:cNvPr>
          <p:cNvPicPr>
            <a:picLocks noChangeAspect="1"/>
          </p:cNvPicPr>
          <p:nvPr/>
        </p:nvPicPr>
        <p:blipFill rotWithShape="1">
          <a:blip r:embed="rId3">
            <a:extLst>
              <a:ext uri="{28A0092B-C50C-407E-A947-70E740481C1C}">
                <a14:useLocalDpi xmlns:a14="http://schemas.microsoft.com/office/drawing/2010/main" val="0"/>
              </a:ext>
            </a:extLst>
          </a:blip>
          <a:srcRect l="8513" r="44226" b="63494"/>
          <a:stretch/>
        </p:blipFill>
        <p:spPr>
          <a:xfrm>
            <a:off x="766832" y="3909185"/>
            <a:ext cx="1091607" cy="903421"/>
          </a:xfrm>
          <a:prstGeom prst="rect">
            <a:avLst/>
          </a:prstGeom>
        </p:spPr>
      </p:pic>
      <p:pic>
        <p:nvPicPr>
          <p:cNvPr id="24" name="Picture 23" descr="A picture containing text, clock&#10;&#10;Description automatically generated">
            <a:extLst>
              <a:ext uri="{FF2B5EF4-FFF2-40B4-BE49-F238E27FC236}">
                <a16:creationId xmlns:a16="http://schemas.microsoft.com/office/drawing/2014/main" id="{33187043-B3B6-9E71-F335-5D7069164E92}"/>
              </a:ext>
            </a:extLst>
          </p:cNvPr>
          <p:cNvPicPr>
            <a:picLocks noChangeAspect="1"/>
          </p:cNvPicPr>
          <p:nvPr/>
        </p:nvPicPr>
        <p:blipFill rotWithShape="1">
          <a:blip r:embed="rId3">
            <a:extLst>
              <a:ext uri="{28A0092B-C50C-407E-A947-70E740481C1C}">
                <a14:useLocalDpi xmlns:a14="http://schemas.microsoft.com/office/drawing/2010/main" val="0"/>
              </a:ext>
            </a:extLst>
          </a:blip>
          <a:srcRect l="51480" t="57213" r="-5569" b="-3627"/>
          <a:stretch/>
        </p:blipFill>
        <p:spPr>
          <a:xfrm>
            <a:off x="687982" y="1899376"/>
            <a:ext cx="1249307" cy="1148623"/>
          </a:xfrm>
          <a:prstGeom prst="rect">
            <a:avLst/>
          </a:prstGeom>
        </p:spPr>
      </p:pic>
      <p:sp>
        <p:nvSpPr>
          <p:cNvPr id="17" name="Round Diagonal Corner of Rectangle 19">
            <a:extLst>
              <a:ext uri="{FF2B5EF4-FFF2-40B4-BE49-F238E27FC236}">
                <a16:creationId xmlns:a16="http://schemas.microsoft.com/office/drawing/2014/main" id="{9840CECC-C635-4159-9AC5-91C65B6FD8CB}"/>
              </a:ext>
            </a:extLst>
          </p:cNvPr>
          <p:cNvSpPr/>
          <p:nvPr/>
        </p:nvSpPr>
        <p:spPr>
          <a:xfrm>
            <a:off x="8407524" y="1423427"/>
            <a:ext cx="3278506" cy="3550073"/>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The 7-day washout and </a:t>
            </a:r>
            <a:b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b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1 to 2 weeks of lymphocyte recovery could give you </a:t>
            </a:r>
            <a:b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b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the agility to pause and resume** treatment </a:t>
            </a:r>
            <a:b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b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with PONVORY</a:t>
            </a:r>
            <a:r>
              <a:rPr kumimoji="0" lang="en-GB" sz="1050" i="0" u="none" strike="noStrike" kern="1200" cap="none" spc="0" normalizeH="0" baseline="70000" noProof="0" dirty="0">
                <a:ln>
                  <a:noFill/>
                </a:ln>
                <a:solidFill>
                  <a:srgbClr val="FFFFFF"/>
                </a:solidFill>
                <a:effectLst/>
                <a:uLnTx/>
                <a:uFillTx/>
                <a:latin typeface="Arial"/>
                <a:ea typeface="Verdana" panose="020B0604030504040204" pitchFamily="34" charset="0"/>
                <a:cs typeface="+mn-cs"/>
              </a:rPr>
              <a:t>®</a:t>
            </a: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 </a:t>
            </a:r>
            <a:b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br>
            <a:r>
              <a:rPr kumimoji="0" lang="en-GB" sz="1800" i="0" u="none" strike="noStrike" kern="1200" cap="none" spc="0" normalizeH="0" baseline="0" noProof="0" dirty="0">
                <a:ln>
                  <a:noFill/>
                </a:ln>
                <a:solidFill>
                  <a:srgbClr val="FFFFFF"/>
                </a:solidFill>
                <a:effectLst/>
                <a:uLnTx/>
                <a:uFillTx/>
                <a:latin typeface="Arial"/>
                <a:ea typeface="Verdana" panose="020B0604030504040204" pitchFamily="34" charset="0"/>
                <a:cs typeface="+mn-cs"/>
              </a:rPr>
              <a:t>if clinically needed</a:t>
            </a:r>
            <a:r>
              <a:rPr kumimoji="0" lang="en-GB" sz="1800" i="0" u="none" strike="noStrike" kern="1200" cap="none" spc="0" normalizeH="0" baseline="30000" noProof="0" dirty="0">
                <a:ln>
                  <a:noFill/>
                </a:ln>
                <a:solidFill>
                  <a:srgbClr val="FFFFFF"/>
                </a:solidFill>
                <a:effectLst/>
                <a:uLnTx/>
                <a:uFillTx/>
                <a:latin typeface="Arial"/>
                <a:ea typeface="Verdana" panose="020B0604030504040204" pitchFamily="34" charset="0"/>
                <a:cs typeface="+mn-cs"/>
              </a:rPr>
              <a:t>1 </a:t>
            </a:r>
          </a:p>
        </p:txBody>
      </p:sp>
      <p:sp>
        <p:nvSpPr>
          <p:cNvPr id="18" name="Footer Placeholder 3">
            <a:extLst>
              <a:ext uri="{FF2B5EF4-FFF2-40B4-BE49-F238E27FC236}">
                <a16:creationId xmlns:a16="http://schemas.microsoft.com/office/drawing/2014/main" id="{72D5D2EA-4B81-E474-AC4B-A06EFE2E1A1B}"/>
              </a:ext>
            </a:extLst>
          </p:cNvPr>
          <p:cNvSpPr txBox="1">
            <a:spLocks/>
          </p:cNvSpPr>
          <p:nvPr/>
        </p:nvSpPr>
        <p:spPr>
          <a:xfrm>
            <a:off x="502920" y="5258275"/>
            <a:ext cx="9491472" cy="14388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000" dirty="0">
                <a:cs typeface="Arial" panose="020B0604020202020204" pitchFamily="34" charset="0"/>
              </a:rPr>
              <a:t>*PONVORY</a:t>
            </a:r>
            <a:r>
              <a:rPr lang="en-GB" sz="1000" baseline="30000" dirty="0">
                <a:cs typeface="Arial" panose="020B0604020202020204" pitchFamily="34" charset="0"/>
              </a:rPr>
              <a:t>®</a:t>
            </a:r>
            <a:r>
              <a:rPr lang="en-GB" sz="1000" dirty="0">
                <a:cs typeface="Arial" panose="020B0604020202020204" pitchFamily="34" charset="0"/>
              </a:rPr>
              <a:t> causes a reversible, dose-dependent reduction in peripheral lymphocyte levels. PONVORY</a:t>
            </a:r>
            <a:r>
              <a:rPr lang="en-GB" sz="1000" baseline="30000" dirty="0">
                <a:cs typeface="Arial" panose="020B0604020202020204" pitchFamily="34" charset="0"/>
              </a:rPr>
              <a:t>®</a:t>
            </a:r>
            <a:r>
              <a:rPr lang="en-GB" sz="1000" dirty="0">
                <a:cs typeface="Arial" panose="020B0604020202020204" pitchFamily="34" charset="0"/>
              </a:rPr>
              <a:t> may therefore increase the risk of infections. Monitoring for signs and symptoms of infection should be continued for 1-2 weeks after PONVORY</a:t>
            </a:r>
            <a:r>
              <a:rPr lang="en-GB" sz="1000" baseline="30000" dirty="0">
                <a:cs typeface="Arial" panose="020B0604020202020204" pitchFamily="34" charset="0"/>
              </a:rPr>
              <a:t>®</a:t>
            </a:r>
            <a:r>
              <a:rPr lang="en-GB" sz="1000" dirty="0">
                <a:cs typeface="Arial" panose="020B0604020202020204" pitchFamily="34" charset="0"/>
              </a:rPr>
              <a:t> is discontinued.</a:t>
            </a:r>
            <a:r>
              <a:rPr lang="en-GB" sz="1000" baseline="30000" dirty="0">
                <a:cs typeface="Arial" panose="020B0604020202020204" pitchFamily="34" charset="0"/>
              </a:rPr>
              <a:t>1</a:t>
            </a:r>
            <a:r>
              <a:rPr lang="en-GB" sz="1000" b="1" dirty="0">
                <a:cs typeface="Arial" panose="020B0604020202020204" pitchFamily="34" charset="0"/>
              </a:rPr>
              <a:t> </a:t>
            </a:r>
            <a:r>
              <a:rPr lang="en-GB" sz="1000" b="1" baseline="30000" dirty="0">
                <a:cs typeface="Arial" panose="020B0604020202020204" pitchFamily="34" charset="0"/>
              </a:rPr>
              <a:t>**</a:t>
            </a:r>
            <a:r>
              <a:rPr lang="en-GB" sz="1000" dirty="0">
                <a:cs typeface="Arial" panose="020B0604020202020204" pitchFamily="34" charset="0"/>
              </a:rPr>
              <a:t>Severe exacerbations of disease, including disease rebound, have been rarely reported after discontinuation of an S1PR modulator. Patients should be observed for a severe exacerbation or return of high disease activity upon PONVORY</a:t>
            </a:r>
            <a:r>
              <a:rPr lang="en-GB" sz="1000" baseline="30000" dirty="0">
                <a:cs typeface="Arial" panose="020B0604020202020204" pitchFamily="34" charset="0"/>
              </a:rPr>
              <a:t>®</a:t>
            </a:r>
            <a:r>
              <a:rPr lang="en-GB" sz="1000" dirty="0">
                <a:cs typeface="Arial" panose="020B0604020202020204" pitchFamily="34" charset="0"/>
              </a:rPr>
              <a:t> discontinuation and appropriate treatment should be instituted, as required.</a:t>
            </a:r>
            <a:r>
              <a:rPr lang="en-GB" sz="1000" baseline="30000" dirty="0">
                <a:cs typeface="Arial" panose="020B0604020202020204" pitchFamily="34" charset="0"/>
              </a:rPr>
              <a:t>1</a:t>
            </a:r>
            <a:br>
              <a:rPr lang="en-GB" sz="1000" baseline="30000" dirty="0">
                <a:cs typeface="Arial" panose="020B0604020202020204" pitchFamily="34" charset="0"/>
              </a:rPr>
            </a:br>
            <a:r>
              <a:rPr lang="en-GB" sz="1000" b="1" dirty="0"/>
              <a:t>S1PR, </a:t>
            </a:r>
            <a:r>
              <a:rPr lang="en-GB" sz="1000" dirty="0"/>
              <a:t>sphinogosine-1-phosphate receptor.</a:t>
            </a:r>
            <a:endParaRPr lang="en-GB" sz="1000" b="1" dirty="0"/>
          </a:p>
          <a:p>
            <a:pPr lvl="0">
              <a:defRPr/>
            </a:pPr>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 </a:t>
            </a:r>
            <a:r>
              <a:rPr lang="en-GB" sz="1000" dirty="0"/>
              <a:t>European Medicines Agency. Teriflunomide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3. </a:t>
            </a:r>
            <a:r>
              <a:rPr lang="en-GB" sz="1000" dirty="0"/>
              <a:t>European Medicines Agency. Fingolimod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4. </a:t>
            </a:r>
            <a:r>
              <a:rPr lang="en-GB" sz="1000" dirty="0"/>
              <a:t>European Medicines Agency. Ozanimod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br>
              <a:rPr lang="en-GB" sz="1000" dirty="0"/>
            </a:br>
            <a:r>
              <a:rPr lang="en-GB" sz="1000" b="1" dirty="0"/>
              <a:t>5. </a:t>
            </a:r>
            <a:r>
              <a:rPr lang="en-GB" sz="1000" dirty="0"/>
              <a:t>European Medicines Agency. Siponimod Summary of Product Characteristics. Available at: https://</a:t>
            </a:r>
            <a:r>
              <a:rPr lang="en-GB" sz="1000" dirty="0" err="1"/>
              <a:t>www.ema.europa.eu</a:t>
            </a:r>
            <a:r>
              <a:rPr lang="en-GB" sz="1000" dirty="0"/>
              <a:t>/</a:t>
            </a:r>
            <a:r>
              <a:rPr lang="en-GB" sz="1000" dirty="0" err="1"/>
              <a:t>en</a:t>
            </a:r>
            <a:r>
              <a:rPr lang="en-GB" sz="1000" dirty="0"/>
              <a:t>/medicines Last accessed: June 2022. </a:t>
            </a:r>
            <a:endParaRPr lang="en-US" sz="1000" dirty="0"/>
          </a:p>
        </p:txBody>
      </p:sp>
      <p:sp>
        <p:nvSpPr>
          <p:cNvPr id="19" name="Title 1">
            <a:extLst>
              <a:ext uri="{FF2B5EF4-FFF2-40B4-BE49-F238E27FC236}">
                <a16:creationId xmlns:a16="http://schemas.microsoft.com/office/drawing/2014/main" id="{3FC04A80-2ADF-538E-07CB-097D1C57E55B}"/>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Q5: </a:t>
            </a:r>
            <a:r>
              <a:rPr lang="en-US" dirty="0"/>
              <a:t>how does </a:t>
            </a:r>
            <a:r>
              <a:rPr lang="en-US" dirty="0">
                <a:solidFill>
                  <a:srgbClr val="035C67"/>
                </a:solidFill>
              </a:rPr>
              <a:t>PONVOR</a:t>
            </a:r>
            <a:r>
              <a:rPr lang="en-GB" spc="0" dirty="0">
                <a:solidFill>
                  <a:srgbClr val="035C67"/>
                </a:solidFill>
              </a:rPr>
              <a:t>Y</a:t>
            </a:r>
            <a:r>
              <a:rPr lang="en-GB" sz="2000" spc="0" baseline="86000" dirty="0">
                <a:solidFill>
                  <a:srgbClr val="00AF9A">
                    <a:lumMod val="50000"/>
                  </a:srgbClr>
                </a:solidFill>
              </a:rPr>
              <a:t>®</a:t>
            </a:r>
            <a:r>
              <a:rPr lang="en-US" dirty="0"/>
              <a:t> provide agility?</a:t>
            </a:r>
            <a:endParaRPr lang="en-GB" dirty="0"/>
          </a:p>
        </p:txBody>
      </p:sp>
    </p:spTree>
    <p:extLst>
      <p:ext uri="{BB962C8B-B14F-4D97-AF65-F5344CB8AC3E}">
        <p14:creationId xmlns:p14="http://schemas.microsoft.com/office/powerpoint/2010/main" val="256965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1" name="Round Diagonal Corner of Rectangle 17">
            <a:extLst>
              <a:ext uri="{FF2B5EF4-FFF2-40B4-BE49-F238E27FC236}">
                <a16:creationId xmlns:a16="http://schemas.microsoft.com/office/drawing/2014/main" id="{3E37149D-21A5-434B-BDBF-F5EE0308E02B}"/>
              </a:ext>
            </a:extLst>
          </p:cNvPr>
          <p:cNvSpPr/>
          <p:nvPr/>
        </p:nvSpPr>
        <p:spPr>
          <a:xfrm>
            <a:off x="502921" y="1467693"/>
            <a:ext cx="10594272" cy="3922614"/>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353B309-CF83-18FF-94BB-8D2B9FF4704A}"/>
              </a:ext>
            </a:extLst>
          </p:cNvPr>
          <p:cNvSpPr>
            <a:spLocks noGrp="1"/>
          </p:cNvSpPr>
          <p:nvPr>
            <p:ph type="body" sz="quarter" idx="14"/>
          </p:nvPr>
        </p:nvSpPr>
        <p:spPr>
          <a:xfrm>
            <a:off x="502920" y="846000"/>
            <a:ext cx="11183112" cy="389408"/>
          </a:xfrm>
        </p:spPr>
        <p:txBody>
          <a:bodyPr/>
          <a:lstStyle/>
          <a:p>
            <a:r>
              <a:rPr lang="en-GB" cap="all" dirty="0">
                <a:solidFill>
                  <a:schemeClr val="accent1"/>
                </a:solidFill>
              </a:rPr>
              <a:t>PONVOR</a:t>
            </a:r>
            <a:r>
              <a:rPr lang="en-GB" dirty="0">
                <a:solidFill>
                  <a:schemeClr val="accent1"/>
                </a:solidFill>
              </a:rPr>
              <a:t>Y</a:t>
            </a:r>
            <a:r>
              <a:rPr lang="en-GB" sz="1000" baseline="86000" dirty="0">
                <a:solidFill>
                  <a:schemeClr val="accent1"/>
                </a:solidFill>
              </a:rPr>
              <a:t>®</a:t>
            </a:r>
            <a:r>
              <a:rPr lang="en-GB" dirty="0">
                <a:solidFill>
                  <a:schemeClr val="accent1"/>
                </a:solidFill>
              </a:rPr>
              <a:t> </a:t>
            </a:r>
            <a:r>
              <a:rPr lang="en-GB" cap="all" dirty="0">
                <a:solidFill>
                  <a:schemeClr val="accent1"/>
                </a:solidFill>
              </a:rPr>
              <a:t>has a </a:t>
            </a:r>
            <a:r>
              <a:rPr lang="en-GB" cap="all" dirty="0"/>
              <a:t>fast onset of action </a:t>
            </a:r>
            <a:r>
              <a:rPr lang="en-GB" cap="all" dirty="0">
                <a:solidFill>
                  <a:schemeClr val="accent1"/>
                </a:solidFill>
              </a:rPr>
              <a:t>with rapid reduction in lymphocytes</a:t>
            </a:r>
            <a:r>
              <a:rPr lang="en-GB" cap="all" baseline="30000" dirty="0">
                <a:solidFill>
                  <a:schemeClr val="accent1"/>
                </a:solidFill>
              </a:rPr>
              <a:t>1,2</a:t>
            </a:r>
            <a:endParaRPr lang="en-US" dirty="0">
              <a:solidFill>
                <a:schemeClr val="accent1"/>
              </a:solidFill>
            </a:endParaRPr>
          </a:p>
        </p:txBody>
      </p:sp>
      <p:sp>
        <p:nvSpPr>
          <p:cNvPr id="9" name="TextBox 8">
            <a:extLst>
              <a:ext uri="{FF2B5EF4-FFF2-40B4-BE49-F238E27FC236}">
                <a16:creationId xmlns:a16="http://schemas.microsoft.com/office/drawing/2014/main" id="{4A77D9A9-AC90-4513-BE9B-8CEF31BF205F}"/>
              </a:ext>
            </a:extLst>
          </p:cNvPr>
          <p:cNvSpPr txBox="1"/>
          <p:nvPr/>
        </p:nvSpPr>
        <p:spPr>
          <a:xfrm>
            <a:off x="1094807" y="5112452"/>
            <a:ext cx="6096000" cy="230832"/>
          </a:xfrm>
          <a:prstGeom prst="rect">
            <a:avLst/>
          </a:prstGeom>
          <a:noFill/>
        </p:spPr>
        <p:txBody>
          <a:bodyPr wrap="square">
            <a:spAutoFit/>
          </a:bodyPr>
          <a:lstStyle/>
          <a:p>
            <a:r>
              <a:rPr lang="en-GB" sz="900">
                <a:solidFill>
                  <a:srgbClr val="575756"/>
                </a:solidFill>
              </a:rPr>
              <a:t>FU1=EOT + 7 days. FU2=EOT + 30 days. Adapted from Olsson et al. 2014.</a:t>
            </a:r>
          </a:p>
        </p:txBody>
      </p:sp>
      <p:sp>
        <p:nvSpPr>
          <p:cNvPr id="8" name="TextBox 7">
            <a:extLst>
              <a:ext uri="{FF2B5EF4-FFF2-40B4-BE49-F238E27FC236}">
                <a16:creationId xmlns:a16="http://schemas.microsoft.com/office/drawing/2014/main" id="{DB36E709-F449-40E5-8144-2DD1D1115A45}"/>
              </a:ext>
            </a:extLst>
          </p:cNvPr>
          <p:cNvSpPr txBox="1"/>
          <p:nvPr/>
        </p:nvSpPr>
        <p:spPr>
          <a:xfrm>
            <a:off x="2403393" y="1585891"/>
            <a:ext cx="6793335" cy="338554"/>
          </a:xfrm>
          <a:prstGeom prst="rect">
            <a:avLst/>
          </a:prstGeom>
          <a:noFill/>
        </p:spPr>
        <p:txBody>
          <a:bodyPr wrap="none" rtlCol="0">
            <a:spAutoFit/>
          </a:bodyPr>
          <a:lstStyle/>
          <a:p>
            <a:pPr algn="ctr"/>
            <a:r>
              <a:rPr lang="en-GB" sz="1600" b="1" dirty="0">
                <a:solidFill>
                  <a:schemeClr val="accent2"/>
                </a:solidFill>
              </a:rPr>
              <a:t>Change in lymphocyte counts from baseline to Week 24 (Phase IIb)</a:t>
            </a:r>
            <a:r>
              <a:rPr lang="en-GB" sz="1600" b="1" baseline="30000" dirty="0">
                <a:solidFill>
                  <a:schemeClr val="accent2"/>
                </a:solidFill>
              </a:rPr>
              <a:t>2</a:t>
            </a:r>
            <a:endParaRPr lang="en-GB" sz="1600" b="1" dirty="0">
              <a:solidFill>
                <a:schemeClr val="accent2"/>
              </a:solidFill>
            </a:endParaRPr>
          </a:p>
        </p:txBody>
      </p:sp>
      <p:pic>
        <p:nvPicPr>
          <p:cNvPr id="14" name="Picture 13" descr="A screenshot of a computer&#10;&#10;Description automatically generated with medium confidence">
            <a:extLst>
              <a:ext uri="{FF2B5EF4-FFF2-40B4-BE49-F238E27FC236}">
                <a16:creationId xmlns:a16="http://schemas.microsoft.com/office/drawing/2014/main" id="{3E9A30DA-D6B6-91EB-A32B-185B45D16E51}"/>
              </a:ext>
            </a:extLst>
          </p:cNvPr>
          <p:cNvPicPr>
            <a:picLocks noChangeAspect="1"/>
          </p:cNvPicPr>
          <p:nvPr/>
        </p:nvPicPr>
        <p:blipFill rotWithShape="1">
          <a:blip r:embed="rId3">
            <a:extLst>
              <a:ext uri="{28A0092B-C50C-407E-A947-70E740481C1C}">
                <a14:useLocalDpi xmlns:a14="http://schemas.microsoft.com/office/drawing/2010/main" val="0"/>
              </a:ext>
            </a:extLst>
          </a:blip>
          <a:srcRect l="4152" b="11176"/>
          <a:stretch/>
        </p:blipFill>
        <p:spPr>
          <a:xfrm>
            <a:off x="2054006" y="2036934"/>
            <a:ext cx="7492103" cy="2985463"/>
          </a:xfrm>
          <a:prstGeom prst="rect">
            <a:avLst/>
          </a:prstGeom>
        </p:spPr>
      </p:pic>
      <p:sp>
        <p:nvSpPr>
          <p:cNvPr id="10" name="Footer Placeholder 3">
            <a:extLst>
              <a:ext uri="{FF2B5EF4-FFF2-40B4-BE49-F238E27FC236}">
                <a16:creationId xmlns:a16="http://schemas.microsoft.com/office/drawing/2014/main" id="{AC15AF07-A331-9184-5BEE-5A2BDB9D74D5}"/>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t>EOT, </a:t>
            </a:r>
            <a:r>
              <a:rPr lang="en-GB" sz="1000" dirty="0"/>
              <a:t>end of treatment; </a:t>
            </a:r>
            <a:r>
              <a:rPr lang="en-GB" sz="1000" b="1" dirty="0"/>
              <a:t>FU, </a:t>
            </a:r>
            <a:r>
              <a:rPr lang="en-GB" sz="1000" dirty="0"/>
              <a:t>follow-up.</a:t>
            </a:r>
            <a:endParaRPr lang="en-GB" sz="1000" b="1" dirty="0"/>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a:t>
            </a:r>
            <a:br>
              <a:rPr lang="en-GB" sz="1000" dirty="0"/>
            </a:br>
            <a:r>
              <a:rPr lang="en-GB" sz="1000" dirty="0"/>
              <a:t>Last accessed: June 2022. </a:t>
            </a:r>
            <a:r>
              <a:rPr lang="en-GB" sz="1000" b="1" dirty="0"/>
              <a:t>2. </a:t>
            </a:r>
            <a:r>
              <a:rPr lang="en-GB" sz="1000" dirty="0"/>
              <a:t>Olsson T et al. J </a:t>
            </a:r>
            <a:r>
              <a:rPr lang="en-GB" sz="1000" dirty="0" err="1"/>
              <a:t>Neurol</a:t>
            </a:r>
            <a:r>
              <a:rPr lang="en-GB" sz="1000" dirty="0"/>
              <a:t> </a:t>
            </a:r>
            <a:r>
              <a:rPr lang="en-GB" sz="1000" dirty="0" err="1"/>
              <a:t>Neurosurg</a:t>
            </a:r>
            <a:r>
              <a:rPr lang="en-GB" sz="1000" dirty="0"/>
              <a:t> Psychiatry. 2014;85(11):1198-1208.</a:t>
            </a:r>
            <a:endParaRPr lang="en-US" sz="1000" dirty="0">
              <a:solidFill>
                <a:schemeClr val="tx1"/>
              </a:solidFill>
            </a:endParaRPr>
          </a:p>
        </p:txBody>
      </p:sp>
      <p:sp>
        <p:nvSpPr>
          <p:cNvPr id="12" name="Title 1">
            <a:extLst>
              <a:ext uri="{FF2B5EF4-FFF2-40B4-BE49-F238E27FC236}">
                <a16:creationId xmlns:a16="http://schemas.microsoft.com/office/drawing/2014/main" id="{2CDC97C6-8406-3097-C43B-F9F3EC3892A5}"/>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Q5: </a:t>
            </a:r>
            <a:r>
              <a:rPr lang="en-US" dirty="0"/>
              <a:t>how does </a:t>
            </a:r>
            <a:r>
              <a:rPr lang="en-US" dirty="0">
                <a:solidFill>
                  <a:srgbClr val="035C67"/>
                </a:solidFill>
              </a:rPr>
              <a:t>PONVOR</a:t>
            </a:r>
            <a:r>
              <a:rPr lang="en-GB" spc="0" dirty="0">
                <a:solidFill>
                  <a:srgbClr val="035C67"/>
                </a:solidFill>
              </a:rPr>
              <a:t>Y</a:t>
            </a:r>
            <a:r>
              <a:rPr lang="en-GB" sz="2000" spc="0" baseline="86000" dirty="0">
                <a:solidFill>
                  <a:srgbClr val="00AF9A">
                    <a:lumMod val="50000"/>
                  </a:srgbClr>
                </a:solidFill>
              </a:rPr>
              <a:t>®</a:t>
            </a:r>
            <a:r>
              <a:rPr lang="en-US" dirty="0"/>
              <a:t> provide agility?</a:t>
            </a:r>
            <a:endParaRPr lang="en-GB" dirty="0"/>
          </a:p>
        </p:txBody>
      </p:sp>
    </p:spTree>
    <p:extLst>
      <p:ext uri="{BB962C8B-B14F-4D97-AF65-F5344CB8AC3E}">
        <p14:creationId xmlns:p14="http://schemas.microsoft.com/office/powerpoint/2010/main" val="3084607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6" name="Round Diagonal Corner of Rectangle 15">
            <a:extLst>
              <a:ext uri="{FF2B5EF4-FFF2-40B4-BE49-F238E27FC236}">
                <a16:creationId xmlns:a16="http://schemas.microsoft.com/office/drawing/2014/main" id="{8EDA142D-9285-040A-2F0F-F02E1A8CE6F2}"/>
              </a:ext>
            </a:extLst>
          </p:cNvPr>
          <p:cNvSpPr/>
          <p:nvPr/>
        </p:nvSpPr>
        <p:spPr>
          <a:xfrm>
            <a:off x="6220138" y="1641735"/>
            <a:ext cx="5465893" cy="4105921"/>
          </a:xfrm>
          <a:prstGeom prst="round2DiagRect">
            <a:avLst>
              <a:gd name="adj1" fmla="val 0"/>
              <a:gd name="adj2" fmla="val 155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BB5126-D488-4B8B-8FCC-D725E460BE48}"/>
              </a:ext>
            </a:extLst>
          </p:cNvPr>
          <p:cNvSpPr>
            <a:spLocks noGrp="1"/>
          </p:cNvSpPr>
          <p:nvPr>
            <p:ph type="title"/>
          </p:nvPr>
        </p:nvSpPr>
        <p:spPr/>
        <p:txBody>
          <a:bodyPr/>
          <a:lstStyle/>
          <a:p>
            <a:r>
              <a:rPr lang="en-GB"/>
              <a:t>INTRODUCTIONS: </a:t>
            </a:r>
            <a:br>
              <a:rPr lang="en-GB"/>
            </a:br>
            <a:r>
              <a:rPr lang="en-GB">
                <a:solidFill>
                  <a:schemeClr val="accent2"/>
                </a:solidFill>
              </a:rPr>
              <a:t>MEET THE EXPERTS</a:t>
            </a:r>
          </a:p>
        </p:txBody>
      </p:sp>
      <p:sp>
        <p:nvSpPr>
          <p:cNvPr id="7" name="Round Diagonal Corner of Rectangle 6">
            <a:extLst>
              <a:ext uri="{FF2B5EF4-FFF2-40B4-BE49-F238E27FC236}">
                <a16:creationId xmlns:a16="http://schemas.microsoft.com/office/drawing/2014/main" id="{F10EDA40-302B-24FB-7107-BA7BA7124EDE}"/>
              </a:ext>
            </a:extLst>
          </p:cNvPr>
          <p:cNvSpPr/>
          <p:nvPr/>
        </p:nvSpPr>
        <p:spPr>
          <a:xfrm>
            <a:off x="502919" y="1641735"/>
            <a:ext cx="5465893" cy="4105921"/>
          </a:xfrm>
          <a:prstGeom prst="round2DiagRect">
            <a:avLst>
              <a:gd name="adj1" fmla="val 0"/>
              <a:gd name="adj2" fmla="val 155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of Rectangle 6">
            <a:extLst>
              <a:ext uri="{FF2B5EF4-FFF2-40B4-BE49-F238E27FC236}">
                <a16:creationId xmlns:a16="http://schemas.microsoft.com/office/drawing/2014/main" id="{C53016EF-484E-4F1A-82F2-981B8EBB1795}"/>
              </a:ext>
            </a:extLst>
          </p:cNvPr>
          <p:cNvSpPr/>
          <p:nvPr/>
        </p:nvSpPr>
        <p:spPr>
          <a:xfrm>
            <a:off x="486869" y="1641736"/>
            <a:ext cx="5465893" cy="4105921"/>
          </a:xfrm>
          <a:prstGeom prst="round2DiagRect">
            <a:avLst>
              <a:gd name="adj1" fmla="val 0"/>
              <a:gd name="adj2" fmla="val 155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of Rectangle 7">
            <a:extLst>
              <a:ext uri="{FF2B5EF4-FFF2-40B4-BE49-F238E27FC236}">
                <a16:creationId xmlns:a16="http://schemas.microsoft.com/office/drawing/2014/main" id="{E503DFAE-0038-4158-AFCF-8786E52AC1CC}"/>
              </a:ext>
            </a:extLst>
          </p:cNvPr>
          <p:cNvSpPr/>
          <p:nvPr/>
        </p:nvSpPr>
        <p:spPr>
          <a:xfrm>
            <a:off x="805266" y="1956461"/>
            <a:ext cx="1411334" cy="1360904"/>
          </a:xfrm>
          <a:prstGeom prst="round2DiagRect">
            <a:avLst>
              <a:gd name="adj1" fmla="val 0"/>
              <a:gd name="adj2" fmla="val 20670"/>
            </a:avLst>
          </a:prstGeom>
          <a:blipFill dpi="0" rotWithShape="1">
            <a:blip r:embed="rId3"/>
            <a:srcRect/>
            <a:stretch>
              <a:fillRect t="-1000" b="-4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22101B1-01EF-4D1F-9D28-0134E62576CB}"/>
              </a:ext>
            </a:extLst>
          </p:cNvPr>
          <p:cNvSpPr txBox="1">
            <a:spLocks/>
          </p:cNvSpPr>
          <p:nvPr/>
        </p:nvSpPr>
        <p:spPr>
          <a:xfrm>
            <a:off x="805266" y="3661749"/>
            <a:ext cx="4829101" cy="691651"/>
          </a:xfrm>
          <a:prstGeom prst="rect">
            <a:avLst/>
          </a:prstGeom>
        </p:spPr>
        <p:txBody>
          <a:bodyPr lIns="0" anchor="b"/>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chemeClr val="accent2"/>
                </a:solidFill>
              </a:rPr>
              <a:t>Dr Michael </a:t>
            </a:r>
            <a:r>
              <a:rPr lang="en-GB" sz="2200" dirty="0" err="1">
                <a:solidFill>
                  <a:schemeClr val="accent2"/>
                </a:solidFill>
              </a:rPr>
              <a:t>Guger</a:t>
            </a:r>
            <a:r>
              <a:rPr lang="en-GB" sz="2200" dirty="0">
                <a:solidFill>
                  <a:schemeClr val="accent2"/>
                </a:solidFill>
              </a:rPr>
              <a:t> </a:t>
            </a:r>
            <a:br>
              <a:rPr lang="en-GB" sz="2200" dirty="0">
                <a:solidFill>
                  <a:schemeClr val="accent2"/>
                </a:solidFill>
              </a:rPr>
            </a:br>
            <a:r>
              <a:rPr lang="en-GB" sz="1800" b="0" dirty="0">
                <a:solidFill>
                  <a:schemeClr val="accent2"/>
                </a:solidFill>
              </a:rPr>
              <a:t>Neurologist</a:t>
            </a:r>
            <a:r>
              <a:rPr lang="en-GB" sz="2200" b="0" dirty="0">
                <a:solidFill>
                  <a:schemeClr val="accent2"/>
                </a:solidFill>
              </a:rPr>
              <a:t> </a:t>
            </a:r>
          </a:p>
        </p:txBody>
      </p:sp>
      <p:sp>
        <p:nvSpPr>
          <p:cNvPr id="17" name="Content Placeholder 2">
            <a:extLst>
              <a:ext uri="{FF2B5EF4-FFF2-40B4-BE49-F238E27FC236}">
                <a16:creationId xmlns:a16="http://schemas.microsoft.com/office/drawing/2014/main" id="{43EC0044-A3D9-4CF2-9863-9C5CD28D8B0A}"/>
              </a:ext>
            </a:extLst>
          </p:cNvPr>
          <p:cNvSpPr txBox="1">
            <a:spLocks/>
          </p:cNvSpPr>
          <p:nvPr/>
        </p:nvSpPr>
        <p:spPr>
          <a:xfrm>
            <a:off x="6540775" y="3661749"/>
            <a:ext cx="4827671" cy="691651"/>
          </a:xfrm>
          <a:prstGeom prst="rect">
            <a:avLst/>
          </a:prstGeom>
        </p:spPr>
        <p:txBody>
          <a:bodyPr lIns="0" anchor="b"/>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solidFill>
                  <a:schemeClr val="accent2"/>
                </a:solidFill>
              </a:rPr>
              <a:t>Dr Sohaib Imtiaz</a:t>
            </a:r>
            <a:br>
              <a:rPr lang="en-GB" sz="2200" dirty="0">
                <a:solidFill>
                  <a:schemeClr val="accent2"/>
                </a:solidFill>
              </a:rPr>
            </a:br>
            <a:r>
              <a:rPr lang="en-GB" sz="1800" b="0" dirty="0">
                <a:solidFill>
                  <a:schemeClr val="accent2"/>
                </a:solidFill>
              </a:rPr>
              <a:t>MD, </a:t>
            </a:r>
            <a:r>
              <a:rPr lang="en-US" sz="1800" b="0" dirty="0">
                <a:solidFill>
                  <a:schemeClr val="accent2"/>
                </a:solidFill>
              </a:rPr>
              <a:t>board-certified (lifestyle medicine), </a:t>
            </a:r>
            <a:br>
              <a:rPr lang="en-US" sz="1800" b="0" dirty="0">
                <a:solidFill>
                  <a:schemeClr val="accent2"/>
                </a:solidFill>
              </a:rPr>
            </a:br>
            <a:r>
              <a:rPr lang="en-US" sz="1800" b="0" dirty="0">
                <a:solidFill>
                  <a:schemeClr val="accent2"/>
                </a:solidFill>
              </a:rPr>
              <a:t>MSc public health</a:t>
            </a:r>
            <a:endParaRPr lang="en-GB" sz="2200" b="0" i="1" dirty="0"/>
          </a:p>
        </p:txBody>
      </p:sp>
      <p:sp>
        <p:nvSpPr>
          <p:cNvPr id="23" name="Round Diagonal Corner of Rectangle 17">
            <a:extLst>
              <a:ext uri="{FF2B5EF4-FFF2-40B4-BE49-F238E27FC236}">
                <a16:creationId xmlns:a16="http://schemas.microsoft.com/office/drawing/2014/main" id="{D8948197-F45F-4909-926E-EC7DB987933F}"/>
              </a:ext>
            </a:extLst>
          </p:cNvPr>
          <p:cNvSpPr/>
          <p:nvPr/>
        </p:nvSpPr>
        <p:spPr>
          <a:xfrm>
            <a:off x="6540774" y="1956461"/>
            <a:ext cx="1411334" cy="1360904"/>
          </a:xfrm>
          <a:prstGeom prst="round2DiagRect">
            <a:avLst>
              <a:gd name="adj1" fmla="val 0"/>
              <a:gd name="adj2" fmla="val 20670"/>
            </a:avLst>
          </a:prstGeom>
          <a:blipFill dpi="0" rotWithShape="1">
            <a:blip r:embed="rId4"/>
            <a:srcRect/>
            <a:stretch>
              <a:fillRect t="-5000" b="-2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1049144-9459-403A-AC1B-7380E5CCFCE3}"/>
              </a:ext>
            </a:extLst>
          </p:cNvPr>
          <p:cNvCxnSpPr>
            <a:cxnSpLocks/>
          </p:cNvCxnSpPr>
          <p:nvPr/>
        </p:nvCxnSpPr>
        <p:spPr>
          <a:xfrm>
            <a:off x="840891" y="4467413"/>
            <a:ext cx="0" cy="8906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C34CB200-6E8E-41D3-9465-ACC0A7C93CD6}"/>
              </a:ext>
            </a:extLst>
          </p:cNvPr>
          <p:cNvSpPr txBox="1">
            <a:spLocks/>
          </p:cNvSpPr>
          <p:nvPr/>
        </p:nvSpPr>
        <p:spPr>
          <a:xfrm>
            <a:off x="991118" y="4467413"/>
            <a:ext cx="4961637" cy="937183"/>
          </a:xfrm>
          <a:prstGeom prst="rect">
            <a:avLst/>
          </a:prstGeom>
        </p:spPr>
        <p:txBody>
          <a:bodyPr lIns="0"/>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800" b="0" i="1" dirty="0"/>
              <a:t>Oberösterreichische Gesundheitsholding </a:t>
            </a:r>
            <a:br>
              <a:rPr lang="de-DE" sz="1800" b="0" i="1" dirty="0"/>
            </a:br>
            <a:r>
              <a:rPr lang="de-DE" sz="1800" b="0" i="1" dirty="0"/>
              <a:t>GmbH Pyhrn-Eisenwurzen Klinikum, </a:t>
            </a:r>
            <a:br>
              <a:rPr lang="de-DE" sz="1800" b="0" i="1" dirty="0"/>
            </a:br>
            <a:r>
              <a:rPr lang="de-DE" sz="1800" b="0" i="1" dirty="0"/>
              <a:t>Steyr, Austria</a:t>
            </a:r>
          </a:p>
          <a:p>
            <a:pPr marL="0" indent="0">
              <a:buFont typeface="Arial" panose="020B0604020202020204" pitchFamily="34" charset="0"/>
              <a:buNone/>
            </a:pPr>
            <a:endParaRPr lang="en-GB" sz="1800" b="0" i="1" dirty="0"/>
          </a:p>
        </p:txBody>
      </p:sp>
      <p:cxnSp>
        <p:nvCxnSpPr>
          <p:cNvPr id="26" name="Straight Connector 25">
            <a:extLst>
              <a:ext uri="{FF2B5EF4-FFF2-40B4-BE49-F238E27FC236}">
                <a16:creationId xmlns:a16="http://schemas.microsoft.com/office/drawing/2014/main" id="{E9B7C521-2C8B-4CA1-91FD-C85BDC9D466A}"/>
              </a:ext>
            </a:extLst>
          </p:cNvPr>
          <p:cNvCxnSpPr>
            <a:cxnSpLocks/>
          </p:cNvCxnSpPr>
          <p:nvPr/>
        </p:nvCxnSpPr>
        <p:spPr>
          <a:xfrm>
            <a:off x="6584024" y="4467413"/>
            <a:ext cx="0" cy="8906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BE7D272B-EE2B-4EFA-86F5-C37FA505659D}"/>
              </a:ext>
            </a:extLst>
          </p:cNvPr>
          <p:cNvSpPr txBox="1">
            <a:spLocks/>
          </p:cNvSpPr>
          <p:nvPr/>
        </p:nvSpPr>
        <p:spPr>
          <a:xfrm>
            <a:off x="6778567" y="4467413"/>
            <a:ext cx="4154476" cy="691651"/>
          </a:xfrm>
          <a:prstGeom prst="rect">
            <a:avLst/>
          </a:prstGeom>
        </p:spPr>
        <p:txBody>
          <a:bodyPr lIns="0"/>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0" i="1" dirty="0"/>
              <a:t>NHS Clinical Entrepreneur Fellow</a:t>
            </a:r>
            <a:br>
              <a:rPr lang="en-GB" sz="1800" b="0" i="1" dirty="0"/>
            </a:br>
            <a:r>
              <a:rPr lang="en-GB" sz="1800" b="0" i="1" dirty="0"/>
              <a:t>Host of the human behaviour show</a:t>
            </a:r>
            <a:br>
              <a:rPr lang="en-GB" sz="1800" b="0" i="1" dirty="0"/>
            </a:br>
            <a:r>
              <a:rPr lang="en-GB" sz="1800" b="0" i="1" dirty="0"/>
              <a:t>Manchester, England</a:t>
            </a:r>
          </a:p>
        </p:txBody>
      </p:sp>
    </p:spTree>
    <p:extLst>
      <p:ext uri="{BB962C8B-B14F-4D97-AF65-F5344CB8AC3E}">
        <p14:creationId xmlns:p14="http://schemas.microsoft.com/office/powerpoint/2010/main" val="18696571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20" name="Round Diagonal Corner of Rectangle 19">
            <a:extLst>
              <a:ext uri="{FF2B5EF4-FFF2-40B4-BE49-F238E27FC236}">
                <a16:creationId xmlns:a16="http://schemas.microsoft.com/office/drawing/2014/main" id="{5780757D-60CF-E33C-995C-546158CB4691}"/>
              </a:ext>
            </a:extLst>
          </p:cNvPr>
          <p:cNvSpPr/>
          <p:nvPr/>
        </p:nvSpPr>
        <p:spPr>
          <a:xfrm>
            <a:off x="502919" y="3799817"/>
            <a:ext cx="11183112" cy="1619354"/>
          </a:xfrm>
          <a:prstGeom prst="round2DiagRect">
            <a:avLst>
              <a:gd name="adj1" fmla="val 0"/>
              <a:gd name="adj2" fmla="val 20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of Rectangle 18">
            <a:extLst>
              <a:ext uri="{FF2B5EF4-FFF2-40B4-BE49-F238E27FC236}">
                <a16:creationId xmlns:a16="http://schemas.microsoft.com/office/drawing/2014/main" id="{71250F21-69C6-4255-EDD9-5F42AB8BD1C8}"/>
              </a:ext>
            </a:extLst>
          </p:cNvPr>
          <p:cNvSpPr/>
          <p:nvPr/>
        </p:nvSpPr>
        <p:spPr>
          <a:xfrm>
            <a:off x="502919" y="1869097"/>
            <a:ext cx="11183112" cy="1619351"/>
          </a:xfrm>
          <a:prstGeom prst="round2DiagRect">
            <a:avLst>
              <a:gd name="adj1" fmla="val 0"/>
              <a:gd name="adj2" fmla="val 20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EE0D90AF-4C11-4BF9-8433-4AD7EEF4B50C}"/>
              </a:ext>
            </a:extLst>
          </p:cNvPr>
          <p:cNvSpPr>
            <a:spLocks noGrp="1"/>
          </p:cNvSpPr>
          <p:nvPr>
            <p:ph type="body" sz="quarter" idx="14"/>
          </p:nvPr>
        </p:nvSpPr>
        <p:spPr>
          <a:xfrm>
            <a:off x="2340863" y="2256227"/>
            <a:ext cx="9345168" cy="845091"/>
          </a:xfrm>
        </p:spPr>
        <p:txBody>
          <a:bodyPr vert="horz" lIns="0" tIns="45720" rIns="91440" bIns="45720" rtlCol="0" anchor="ctr">
            <a:noAutofit/>
          </a:bodyPr>
          <a:lstStyle/>
          <a:p>
            <a:pPr marL="0" lvl="0" indent="0">
              <a:lnSpc>
                <a:spcPct val="100000"/>
              </a:lnSpc>
              <a:spcBef>
                <a:spcPts val="0"/>
              </a:spcBef>
              <a:spcAft>
                <a:spcPts val="600"/>
              </a:spcAft>
              <a:buNone/>
            </a:pPr>
            <a:r>
              <a:rPr lang="en-GB" dirty="0">
                <a:solidFill>
                  <a:schemeClr val="accent1"/>
                </a:solidFill>
                <a:effectLst/>
                <a:ea typeface="Verdana"/>
                <a:cs typeface="Arial"/>
              </a:rPr>
              <a:t>Balance patients’ needs for effective treatment with their life events, such as:</a:t>
            </a:r>
            <a:r>
              <a:rPr lang="en-GB" baseline="30000" dirty="0">
                <a:solidFill>
                  <a:schemeClr val="accent1"/>
                </a:solidFill>
                <a:effectLst/>
                <a:ea typeface="Verdana"/>
                <a:cs typeface="Arial"/>
              </a:rPr>
              <a:t>1-3</a:t>
            </a:r>
            <a:endParaRPr lang="en-GB" dirty="0">
              <a:solidFill>
                <a:schemeClr val="accent1"/>
              </a:solidFill>
              <a:effectLst/>
              <a:ea typeface="Verdana"/>
              <a:cs typeface="Arial"/>
            </a:endParaRPr>
          </a:p>
          <a:p>
            <a:pPr marL="271463" lvl="1" indent="-263525">
              <a:lnSpc>
                <a:spcPct val="100000"/>
              </a:lnSpc>
              <a:spcBef>
                <a:spcPts val="0"/>
              </a:spcBef>
              <a:spcAft>
                <a:spcPts val="0"/>
              </a:spcAft>
            </a:pPr>
            <a:r>
              <a:rPr lang="en-GB" sz="1600" b="0" dirty="0">
                <a:effectLst/>
                <a:ea typeface="Verdana"/>
                <a:cs typeface="Arial"/>
              </a:rPr>
              <a:t>Managing severe unexpected infections</a:t>
            </a:r>
            <a:r>
              <a:rPr lang="en-GB" sz="1600" b="0" baseline="30000" dirty="0">
                <a:effectLst/>
                <a:ea typeface="Verdana"/>
                <a:cs typeface="Arial"/>
              </a:rPr>
              <a:t>1</a:t>
            </a:r>
          </a:p>
          <a:p>
            <a:pPr marL="271463" lvl="1" indent="-263525">
              <a:lnSpc>
                <a:spcPct val="100000"/>
              </a:lnSpc>
              <a:spcBef>
                <a:spcPts val="0"/>
              </a:spcBef>
              <a:spcAft>
                <a:spcPts val="0"/>
              </a:spcAft>
            </a:pPr>
            <a:r>
              <a:rPr lang="en-GB" sz="1600" b="0" dirty="0">
                <a:ea typeface="Verdana"/>
                <a:cs typeface="Arial"/>
              </a:rPr>
              <a:t>Allowing for mid-to-long-term family planning</a:t>
            </a:r>
            <a:r>
              <a:rPr lang="en-GB" sz="1600" b="0" baseline="30000" dirty="0">
                <a:ea typeface="Verdana"/>
                <a:cs typeface="Arial"/>
              </a:rPr>
              <a:t>1</a:t>
            </a:r>
            <a:endParaRPr lang="en-GB" sz="1600" b="0" dirty="0">
              <a:ea typeface="Verdana"/>
              <a:cs typeface="Arial"/>
            </a:endParaRPr>
          </a:p>
        </p:txBody>
      </p:sp>
      <p:sp>
        <p:nvSpPr>
          <p:cNvPr id="6" name="Round Diagonal Corner of Rectangle 5">
            <a:extLst>
              <a:ext uri="{FF2B5EF4-FFF2-40B4-BE49-F238E27FC236}">
                <a16:creationId xmlns:a16="http://schemas.microsoft.com/office/drawing/2014/main" id="{8DF47084-9CD6-814F-5485-2B56FCFD8CAD}"/>
              </a:ext>
            </a:extLst>
          </p:cNvPr>
          <p:cNvSpPr/>
          <p:nvPr/>
        </p:nvSpPr>
        <p:spPr>
          <a:xfrm>
            <a:off x="502920" y="1869099"/>
            <a:ext cx="1619435" cy="1619351"/>
          </a:xfrm>
          <a:prstGeom prst="round2DiagRect">
            <a:avLst>
              <a:gd name="adj1" fmla="val 0"/>
              <a:gd name="adj2" fmla="val 20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074E0455-1CE7-865D-32E5-94CB8AA11E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4442" y="2268178"/>
            <a:ext cx="769542" cy="928757"/>
          </a:xfrm>
          <a:prstGeom prst="rect">
            <a:avLst/>
          </a:prstGeom>
        </p:spPr>
      </p:pic>
      <p:sp>
        <p:nvSpPr>
          <p:cNvPr id="8" name="Content Placeholder 1">
            <a:extLst>
              <a:ext uri="{FF2B5EF4-FFF2-40B4-BE49-F238E27FC236}">
                <a16:creationId xmlns:a16="http://schemas.microsoft.com/office/drawing/2014/main" id="{FDAE7FFD-0398-466F-71D1-B98A17294D45}"/>
              </a:ext>
            </a:extLst>
          </p:cNvPr>
          <p:cNvSpPr txBox="1">
            <a:spLocks/>
          </p:cNvSpPr>
          <p:nvPr/>
        </p:nvSpPr>
        <p:spPr>
          <a:xfrm>
            <a:off x="2340863" y="4060194"/>
            <a:ext cx="9345168" cy="1001721"/>
          </a:xfrm>
          <a:prstGeom prst="rect">
            <a:avLst/>
          </a:prstGeom>
        </p:spPr>
        <p:txBody>
          <a:bodyPr vert="horz" lIns="0" tIns="45720" rIns="91440" bIns="45720" rtlCol="0" anchor="t">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1600" b="1" kern="120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100" b="1" kern="120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050" b="1" kern="120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GB" sz="1800">
                <a:solidFill>
                  <a:schemeClr val="accent1"/>
                </a:solidFill>
                <a:ea typeface="Verdana"/>
              </a:rPr>
              <a:t>For clinicians, PONVORY</a:t>
            </a:r>
            <a:r>
              <a:rPr lang="en-GB" sz="1800" baseline="30000">
                <a:solidFill>
                  <a:schemeClr val="accent1"/>
                </a:solidFill>
                <a:ea typeface="Verdana"/>
              </a:rPr>
              <a:t>®</a:t>
            </a:r>
            <a:r>
              <a:rPr lang="en-GB" sz="1800">
                <a:solidFill>
                  <a:schemeClr val="accent1"/>
                </a:solidFill>
                <a:ea typeface="Verdana"/>
              </a:rPr>
              <a:t> could help them adapt treatment to the needs of their patients</a:t>
            </a:r>
            <a:r>
              <a:rPr lang="en-GB" sz="1800" baseline="30000">
                <a:solidFill>
                  <a:schemeClr val="accent1"/>
                </a:solidFill>
                <a:ea typeface="Verdana"/>
              </a:rPr>
              <a:t>1,3</a:t>
            </a:r>
          </a:p>
          <a:p>
            <a:pPr marL="271463" lvl="1" indent="-263525">
              <a:lnSpc>
                <a:spcPct val="100000"/>
              </a:lnSpc>
              <a:spcBef>
                <a:spcPts val="0"/>
              </a:spcBef>
              <a:spcAft>
                <a:spcPts val="0"/>
              </a:spcAft>
            </a:pPr>
            <a:r>
              <a:rPr lang="en-GB" sz="1600" b="0">
                <a:ea typeface="Verdana"/>
                <a:cs typeface="Arial"/>
              </a:rPr>
              <a:t>Flexibility to tailor treatment to unique patient circumstances</a:t>
            </a:r>
            <a:r>
              <a:rPr lang="en-GB" sz="1600" b="0" baseline="30000">
                <a:ea typeface="Verdana"/>
                <a:cs typeface="Arial"/>
              </a:rPr>
              <a:t>1-3</a:t>
            </a:r>
            <a:endParaRPr lang="en-GB" sz="1600" b="0">
              <a:ea typeface="Verdana"/>
              <a:cs typeface="Arial"/>
            </a:endParaRPr>
          </a:p>
          <a:p>
            <a:pPr marL="271463" lvl="1" indent="-263525">
              <a:lnSpc>
                <a:spcPct val="100000"/>
              </a:lnSpc>
              <a:spcBef>
                <a:spcPts val="0"/>
              </a:spcBef>
              <a:spcAft>
                <a:spcPts val="0"/>
              </a:spcAft>
            </a:pPr>
            <a:r>
              <a:rPr lang="en-GB" sz="1600" b="0">
                <a:ea typeface="Verdana"/>
                <a:cs typeface="Arial"/>
              </a:rPr>
              <a:t>Support with providing consistent agile management to your patients</a:t>
            </a:r>
            <a:r>
              <a:rPr lang="en-GB" sz="1600" b="0" baseline="30000">
                <a:ea typeface="Verdana"/>
                <a:cs typeface="Arial"/>
              </a:rPr>
              <a:t>1</a:t>
            </a:r>
            <a:endParaRPr lang="en-GB" sz="1600" b="0">
              <a:ea typeface="Verdana"/>
              <a:cs typeface="Arial"/>
            </a:endParaRPr>
          </a:p>
          <a:p>
            <a:pPr marL="342900" indent="-342900">
              <a:lnSpc>
                <a:spcPct val="107000"/>
              </a:lnSpc>
              <a:spcBef>
                <a:spcPts val="1200"/>
              </a:spcBef>
              <a:spcAft>
                <a:spcPts val="800"/>
              </a:spcAft>
              <a:buFont typeface="Symbol" panose="05050102010706020507" pitchFamily="18" charset="2"/>
              <a:buChar char=""/>
            </a:pPr>
            <a:endParaRPr lang="en-GB" b="0">
              <a:cs typeface="Arial" panose="020B0604020202020204" pitchFamily="34" charset="0"/>
            </a:endParaRPr>
          </a:p>
        </p:txBody>
      </p:sp>
      <p:sp>
        <p:nvSpPr>
          <p:cNvPr id="10" name="Round Diagonal Corner of Rectangle 9">
            <a:extLst>
              <a:ext uri="{FF2B5EF4-FFF2-40B4-BE49-F238E27FC236}">
                <a16:creationId xmlns:a16="http://schemas.microsoft.com/office/drawing/2014/main" id="{DAC517C7-DBB8-E6CF-9C55-5738B16A371C}"/>
              </a:ext>
            </a:extLst>
          </p:cNvPr>
          <p:cNvSpPr/>
          <p:nvPr/>
        </p:nvSpPr>
        <p:spPr>
          <a:xfrm>
            <a:off x="502920" y="3799820"/>
            <a:ext cx="1619435" cy="1619351"/>
          </a:xfrm>
          <a:prstGeom prst="round2DiagRect">
            <a:avLst>
              <a:gd name="adj1" fmla="val 0"/>
              <a:gd name="adj2" fmla="val 206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B7F5B808-D810-C874-7805-C35146056069}"/>
              </a:ext>
            </a:extLst>
          </p:cNvPr>
          <p:cNvSpPr txBox="1">
            <a:spLocks/>
          </p:cNvSpPr>
          <p:nvPr/>
        </p:nvSpPr>
        <p:spPr>
          <a:xfrm>
            <a:off x="502920" y="1297351"/>
            <a:ext cx="11183112" cy="389408"/>
          </a:xfrm>
          <a:prstGeom prst="rect">
            <a:avLst/>
          </a:prstGeom>
        </p:spPr>
        <p:txBody>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cap="all">
                <a:solidFill>
                  <a:schemeClr val="accent1"/>
                </a:solidFill>
              </a:rPr>
              <a:t>PONVOR</a:t>
            </a:r>
            <a:r>
              <a:rPr lang="en-GB">
                <a:solidFill>
                  <a:schemeClr val="accent1"/>
                </a:solidFill>
              </a:rPr>
              <a:t>Y</a:t>
            </a:r>
            <a:r>
              <a:rPr lang="en-GB" sz="1000" baseline="86000">
                <a:solidFill>
                  <a:schemeClr val="accent1"/>
                </a:solidFill>
              </a:rPr>
              <a:t>®</a:t>
            </a:r>
            <a:r>
              <a:rPr lang="en-GB">
                <a:solidFill>
                  <a:schemeClr val="accent1"/>
                </a:solidFill>
              </a:rPr>
              <a:t> COULD PROVIDE POTENTIAL </a:t>
            </a:r>
            <a:r>
              <a:rPr lang="en-GB">
                <a:solidFill>
                  <a:schemeClr val="accent2"/>
                </a:solidFill>
              </a:rPr>
              <a:t>AGILITY BENEFITS IN CLINICAL PRACTICE</a:t>
            </a:r>
            <a:r>
              <a:rPr lang="en-GB" baseline="30000">
                <a:solidFill>
                  <a:schemeClr val="accent2"/>
                </a:solidFill>
              </a:rPr>
              <a:t>1</a:t>
            </a:r>
            <a:r>
              <a:rPr lang="en-GB">
                <a:solidFill>
                  <a:schemeClr val="accent2"/>
                </a:solidFill>
              </a:rPr>
              <a:t> </a:t>
            </a:r>
          </a:p>
          <a:p>
            <a:pPr marL="0" indent="0">
              <a:buNone/>
            </a:pPr>
            <a:endParaRPr lang="en-GB">
              <a:solidFill>
                <a:schemeClr val="accent1"/>
              </a:solidFill>
            </a:endParaRPr>
          </a:p>
        </p:txBody>
      </p:sp>
      <p:pic>
        <p:nvPicPr>
          <p:cNvPr id="11" name="Picture 10" descr="Icon&#10;&#10;Description automatically generated">
            <a:extLst>
              <a:ext uri="{FF2B5EF4-FFF2-40B4-BE49-F238E27FC236}">
                <a16:creationId xmlns:a16="http://schemas.microsoft.com/office/drawing/2014/main" id="{99608306-358B-148C-A846-A547F64B3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10" y="4203092"/>
            <a:ext cx="1091607" cy="834422"/>
          </a:xfrm>
          <a:prstGeom prst="rect">
            <a:avLst/>
          </a:prstGeom>
        </p:spPr>
      </p:pic>
      <p:sp>
        <p:nvSpPr>
          <p:cNvPr id="13" name="Footer Placeholder 3">
            <a:extLst>
              <a:ext uri="{FF2B5EF4-FFF2-40B4-BE49-F238E27FC236}">
                <a16:creationId xmlns:a16="http://schemas.microsoft.com/office/drawing/2014/main" id="{255B1939-4DCE-6016-DD16-2E75D23E6050}"/>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sz="1000" b="1" dirty="0">
              <a:ea typeface="Calibri" panose="020F0502020204030204" pitchFamily="34" charset="0"/>
              <a:cs typeface="Arial" panose="020B0604020202020204" pitchFamily="34" charset="0"/>
            </a:endParaRPr>
          </a:p>
          <a:p>
            <a:r>
              <a:rPr lang="da-DK" sz="1000" b="1" dirty="0">
                <a:ea typeface="Calibri" panose="020F0502020204030204" pitchFamily="34" charset="0"/>
                <a:cs typeface="Arial" panose="020B0604020202020204" pitchFamily="34" charset="0"/>
              </a:rPr>
              <a:t>References: 1. </a:t>
            </a:r>
            <a:r>
              <a:rPr lang="en-GB" sz="1000" dirty="0">
                <a:ea typeface="Calibri" panose="020F0502020204030204" pitchFamily="34" charset="0"/>
                <a:cs typeface="Arial" panose="020B0604020202020204" pitchFamily="34" charset="0"/>
              </a:rPr>
              <a:t>European Medicines Agency. </a:t>
            </a:r>
            <a:r>
              <a:rPr lang="en-GB" sz="1000" dirty="0" err="1">
                <a:ea typeface="Calibri" panose="020F0502020204030204" pitchFamily="34" charset="0"/>
                <a:cs typeface="Arial" panose="020B0604020202020204" pitchFamily="34" charset="0"/>
              </a:rPr>
              <a:t>Ponesimod</a:t>
            </a:r>
            <a:r>
              <a:rPr lang="en-GB" sz="1000" dirty="0">
                <a:ea typeface="Calibri" panose="020F0502020204030204" pitchFamily="34" charset="0"/>
                <a:cs typeface="Arial" panose="020B0604020202020204" pitchFamily="34" charset="0"/>
              </a:rPr>
              <a:t> Summary of Product Characteristics. Available at: https://</a:t>
            </a:r>
            <a:r>
              <a:rPr lang="en-GB" sz="1000" dirty="0" err="1">
                <a:ea typeface="Calibri" panose="020F0502020204030204" pitchFamily="34" charset="0"/>
                <a:cs typeface="Arial" panose="020B0604020202020204" pitchFamily="34" charset="0"/>
              </a:rPr>
              <a:t>www.ema.europa.eu</a:t>
            </a:r>
            <a:r>
              <a:rPr lang="en-GB" sz="1000" dirty="0">
                <a:ea typeface="Calibri" panose="020F0502020204030204" pitchFamily="34" charset="0"/>
                <a:cs typeface="Arial" panose="020B0604020202020204" pitchFamily="34" charset="0"/>
              </a:rPr>
              <a:t>/</a:t>
            </a:r>
            <a:r>
              <a:rPr lang="en-GB" sz="1000" dirty="0" err="1">
                <a:ea typeface="Calibri" panose="020F0502020204030204" pitchFamily="34" charset="0"/>
                <a:cs typeface="Arial" panose="020B0604020202020204" pitchFamily="34" charset="0"/>
              </a:rPr>
              <a:t>en</a:t>
            </a:r>
            <a:r>
              <a:rPr lang="en-GB" sz="1000" dirty="0">
                <a:ea typeface="Calibri" panose="020F0502020204030204" pitchFamily="34" charset="0"/>
                <a:cs typeface="Arial" panose="020B0604020202020204" pitchFamily="34" charset="0"/>
              </a:rPr>
              <a:t>/medicines Last accessed: June 2022. </a:t>
            </a:r>
            <a:r>
              <a:rPr lang="en-GB" sz="1000" b="1" dirty="0">
                <a:ea typeface="Calibri" panose="020F0502020204030204" pitchFamily="34" charset="0"/>
                <a:cs typeface="Arial" panose="020B0604020202020204" pitchFamily="34" charset="0"/>
              </a:rPr>
              <a:t>2. </a:t>
            </a:r>
            <a:r>
              <a:rPr lang="da-DK" sz="1000" dirty="0">
                <a:ea typeface="Calibri" panose="020F0502020204030204" pitchFamily="34" charset="0"/>
                <a:cs typeface="Arial" panose="020B0604020202020204" pitchFamily="34" charset="0"/>
              </a:rPr>
              <a:t>Mortensen GL, et al. Patient </a:t>
            </a:r>
            <a:r>
              <a:rPr lang="da-DK" sz="1000" dirty="0" err="1">
                <a:ea typeface="Calibri" panose="020F0502020204030204" pitchFamily="34" charset="0"/>
                <a:cs typeface="Arial" panose="020B0604020202020204" pitchFamily="34" charset="0"/>
              </a:rPr>
              <a:t>Prefer</a:t>
            </a:r>
            <a:r>
              <a:rPr lang="da-DK" sz="1000" dirty="0">
                <a:ea typeface="Calibri" panose="020F0502020204030204" pitchFamily="34" charset="0"/>
                <a:cs typeface="Arial" panose="020B0604020202020204" pitchFamily="34" charset="0"/>
              </a:rPr>
              <a:t> </a:t>
            </a:r>
            <a:r>
              <a:rPr lang="da-DK" sz="1000" dirty="0" err="1">
                <a:ea typeface="Calibri" panose="020F0502020204030204" pitchFamily="34" charset="0"/>
                <a:cs typeface="Arial" panose="020B0604020202020204" pitchFamily="34" charset="0"/>
              </a:rPr>
              <a:t>Adherence</a:t>
            </a:r>
            <a:r>
              <a:rPr lang="da-DK" sz="1000" dirty="0">
                <a:ea typeface="Calibri" panose="020F0502020204030204" pitchFamily="34" charset="0"/>
                <a:cs typeface="Arial" panose="020B0604020202020204" pitchFamily="34" charset="0"/>
              </a:rPr>
              <a:t>. 2017;11:1789-1796. </a:t>
            </a:r>
            <a:r>
              <a:rPr lang="en-GB" sz="1000" b="1" dirty="0">
                <a:ea typeface="Calibri" panose="020F0502020204030204" pitchFamily="34" charset="0"/>
                <a:cs typeface="Arial" panose="020B0604020202020204" pitchFamily="34" charset="0"/>
              </a:rPr>
              <a:t>3. </a:t>
            </a:r>
            <a:r>
              <a:rPr lang="en-GB" sz="1000" dirty="0" err="1"/>
              <a:t>D’Ambrosio</a:t>
            </a:r>
            <a:r>
              <a:rPr lang="en-GB" sz="1000" dirty="0"/>
              <a:t> D, et al. </a:t>
            </a:r>
            <a:r>
              <a:rPr lang="en-GB" sz="1000" dirty="0" err="1"/>
              <a:t>Ther</a:t>
            </a:r>
            <a:r>
              <a:rPr lang="en-GB" sz="1000" dirty="0"/>
              <a:t> Adv Chron Dis. 2016;7:18-33. </a:t>
            </a:r>
            <a:endParaRPr lang="en-US" sz="1000" dirty="0"/>
          </a:p>
        </p:txBody>
      </p:sp>
      <p:sp>
        <p:nvSpPr>
          <p:cNvPr id="16" name="Title 1">
            <a:extLst>
              <a:ext uri="{FF2B5EF4-FFF2-40B4-BE49-F238E27FC236}">
                <a16:creationId xmlns:a16="http://schemas.microsoft.com/office/drawing/2014/main" id="{12FF5AFD-D430-4647-F69E-7BDD560D7910}"/>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US" dirty="0">
                <a:solidFill>
                  <a:schemeClr val="accent2"/>
                </a:solidFill>
              </a:rPr>
              <a:t>Q6: </a:t>
            </a:r>
            <a:r>
              <a:rPr lang="en-US" dirty="0"/>
              <a:t>what are the potential benefits of agility that </a:t>
            </a:r>
            <a:r>
              <a:rPr lang="en-US" dirty="0">
                <a:solidFill>
                  <a:srgbClr val="035C67"/>
                </a:solidFill>
              </a:rPr>
              <a:t>PONVOR</a:t>
            </a:r>
            <a:r>
              <a:rPr lang="en-GB" spc="0" dirty="0">
                <a:solidFill>
                  <a:srgbClr val="035C67"/>
                </a:solidFill>
              </a:rPr>
              <a:t>Y</a:t>
            </a:r>
            <a:r>
              <a:rPr lang="en-GB" sz="2000" spc="0" baseline="86000" dirty="0">
                <a:solidFill>
                  <a:srgbClr val="00AF9A">
                    <a:lumMod val="50000"/>
                  </a:srgbClr>
                </a:solidFill>
              </a:rPr>
              <a:t>®</a:t>
            </a:r>
            <a:r>
              <a:rPr lang="en-US" dirty="0"/>
              <a:t> provides in clinical practice?</a:t>
            </a:r>
            <a:endParaRPr lang="en-GB" dirty="0"/>
          </a:p>
        </p:txBody>
      </p:sp>
    </p:spTree>
    <p:extLst>
      <p:ext uri="{BB962C8B-B14F-4D97-AF65-F5344CB8AC3E}">
        <p14:creationId xmlns:p14="http://schemas.microsoft.com/office/powerpoint/2010/main" val="1637685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9FD8B-83F5-4717-8790-DA4B254C5EE1}"/>
              </a:ext>
            </a:extLst>
          </p:cNvPr>
          <p:cNvSpPr>
            <a:spLocks noGrp="1"/>
          </p:cNvSpPr>
          <p:nvPr>
            <p:ph type="body" sz="quarter" idx="14"/>
          </p:nvPr>
        </p:nvSpPr>
        <p:spPr/>
        <p:txBody>
          <a:bodyPr/>
          <a:lstStyle/>
          <a:p>
            <a:r>
              <a:rPr lang="en-GB"/>
              <a:t>Any questions?</a:t>
            </a:r>
          </a:p>
        </p:txBody>
      </p:sp>
      <p:sp>
        <p:nvSpPr>
          <p:cNvPr id="3" name="Title 2">
            <a:extLst>
              <a:ext uri="{FF2B5EF4-FFF2-40B4-BE49-F238E27FC236}">
                <a16:creationId xmlns:a16="http://schemas.microsoft.com/office/drawing/2014/main" id="{680681A9-0F88-0113-8ED3-B816164E2200}"/>
              </a:ext>
            </a:extLst>
          </p:cNvPr>
          <p:cNvSpPr>
            <a:spLocks noGrp="1"/>
          </p:cNvSpPr>
          <p:nvPr>
            <p:ph type="title"/>
          </p:nvPr>
        </p:nvSpPr>
        <p:spPr/>
        <p:txBody>
          <a:bodyPr/>
          <a:lstStyle/>
          <a:p>
            <a:r>
              <a:rPr lang="en-GB"/>
              <a:t>THANK YOU</a:t>
            </a:r>
            <a:endParaRPr lang="en-US"/>
          </a:p>
        </p:txBody>
      </p:sp>
      <p:grpSp>
        <p:nvGrpSpPr>
          <p:cNvPr id="11" name="Group 10">
            <a:extLst>
              <a:ext uri="{FF2B5EF4-FFF2-40B4-BE49-F238E27FC236}">
                <a16:creationId xmlns:a16="http://schemas.microsoft.com/office/drawing/2014/main" id="{8E72930F-D079-EAFC-1DA5-E55A370A73D7}"/>
              </a:ext>
            </a:extLst>
          </p:cNvPr>
          <p:cNvGrpSpPr/>
          <p:nvPr/>
        </p:nvGrpSpPr>
        <p:grpSpPr>
          <a:xfrm>
            <a:off x="502920" y="2170350"/>
            <a:ext cx="4934856" cy="1440636"/>
            <a:chOff x="6791398" y="2170350"/>
            <a:chExt cx="4934856" cy="1440636"/>
          </a:xfrm>
        </p:grpSpPr>
        <p:pic>
          <p:nvPicPr>
            <p:cNvPr id="12" name="Graphic 11">
              <a:extLst>
                <a:ext uri="{FF2B5EF4-FFF2-40B4-BE49-F238E27FC236}">
                  <a16:creationId xmlns:a16="http://schemas.microsoft.com/office/drawing/2014/main" id="{0AC685D7-55C7-F40F-5F58-AF6A19260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4475" y="2170350"/>
              <a:ext cx="1193670" cy="1440636"/>
            </a:xfrm>
            <a:prstGeom prst="rect">
              <a:avLst/>
            </a:prstGeom>
          </p:spPr>
        </p:pic>
        <p:pic>
          <p:nvPicPr>
            <p:cNvPr id="13" name="Graphic 12">
              <a:extLst>
                <a:ext uri="{FF2B5EF4-FFF2-40B4-BE49-F238E27FC236}">
                  <a16:creationId xmlns:a16="http://schemas.microsoft.com/office/drawing/2014/main" id="{FC21629D-885B-ED69-FF4E-D6E4DB067C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1398" y="2177400"/>
              <a:ext cx="1432808" cy="1378223"/>
            </a:xfrm>
            <a:prstGeom prst="rect">
              <a:avLst/>
            </a:prstGeom>
          </p:spPr>
        </p:pic>
        <p:pic>
          <p:nvPicPr>
            <p:cNvPr id="14" name="Picture 13" descr="Icon&#10;&#10;Description automatically generated">
              <a:extLst>
                <a:ext uri="{FF2B5EF4-FFF2-40B4-BE49-F238E27FC236}">
                  <a16:creationId xmlns:a16="http://schemas.microsoft.com/office/drawing/2014/main" id="{1A524E59-4290-67D6-E7D6-43A8916239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7975" y="2302133"/>
              <a:ext cx="1538279" cy="1175857"/>
            </a:xfrm>
            <a:prstGeom prst="rect">
              <a:avLst/>
            </a:prstGeom>
          </p:spPr>
        </p:pic>
      </p:grpSp>
      <p:sp>
        <p:nvSpPr>
          <p:cNvPr id="4" name="TextBox 3">
            <a:extLst>
              <a:ext uri="{FF2B5EF4-FFF2-40B4-BE49-F238E27FC236}">
                <a16:creationId xmlns:a16="http://schemas.microsoft.com/office/drawing/2014/main" id="{1465259F-3BF3-4767-92F9-33CEAF14BF29}"/>
              </a:ext>
            </a:extLst>
          </p:cNvPr>
          <p:cNvSpPr txBox="1"/>
          <p:nvPr/>
        </p:nvSpPr>
        <p:spPr>
          <a:xfrm>
            <a:off x="10075823" y="5118788"/>
            <a:ext cx="2044149" cy="646331"/>
          </a:xfrm>
          <a:prstGeom prst="rect">
            <a:avLst/>
          </a:prstGeom>
          <a:noFill/>
        </p:spPr>
        <p:txBody>
          <a:bodyPr wrap="none" rtlCol="0">
            <a:spAutoFit/>
          </a:bodyPr>
          <a:lstStyle/>
          <a:p>
            <a:pPr algn="ctr"/>
            <a:r>
              <a:rPr lang="en-GB" sz="1200" b="1">
                <a:solidFill>
                  <a:srgbClr val="575756"/>
                </a:solidFill>
              </a:rPr>
              <a:t>Scan here </a:t>
            </a:r>
            <a:br>
              <a:rPr lang="en-GB" sz="1200">
                <a:solidFill>
                  <a:srgbClr val="575756"/>
                </a:solidFill>
              </a:rPr>
            </a:br>
            <a:r>
              <a:rPr lang="en-GB" sz="1200">
                <a:solidFill>
                  <a:srgbClr val="575756"/>
                </a:solidFill>
              </a:rPr>
              <a:t>to receive communications </a:t>
            </a:r>
            <a:br>
              <a:rPr lang="en-GB" sz="1200">
                <a:solidFill>
                  <a:srgbClr val="575756"/>
                </a:solidFill>
              </a:rPr>
            </a:br>
            <a:r>
              <a:rPr lang="en-GB" sz="1200">
                <a:solidFill>
                  <a:srgbClr val="575756"/>
                </a:solidFill>
              </a:rPr>
              <a:t>from Janssen</a:t>
            </a:r>
          </a:p>
        </p:txBody>
      </p:sp>
      <p:pic>
        <p:nvPicPr>
          <p:cNvPr id="6" name="Picture 5" descr="Qr code&#10;&#10;Description automatically generated">
            <a:extLst>
              <a:ext uri="{FF2B5EF4-FFF2-40B4-BE49-F238E27FC236}">
                <a16:creationId xmlns:a16="http://schemas.microsoft.com/office/drawing/2014/main" id="{51205CA8-B7B0-4AA8-B3A6-F3DC53CD27EB}"/>
              </a:ext>
            </a:extLst>
          </p:cNvPr>
          <p:cNvPicPr>
            <a:picLocks noChangeAspect="1"/>
          </p:cNvPicPr>
          <p:nvPr/>
        </p:nvPicPr>
        <p:blipFill rotWithShape="1">
          <a:blip r:embed="rId8">
            <a:extLst>
              <a:ext uri="{28A0092B-C50C-407E-A947-70E740481C1C}">
                <a14:useLocalDpi xmlns:a14="http://schemas.microsoft.com/office/drawing/2010/main" val="0"/>
              </a:ext>
            </a:extLst>
          </a:blip>
          <a:srcRect l="5268" t="5093" r="5008" b="28839"/>
          <a:stretch/>
        </p:blipFill>
        <p:spPr>
          <a:xfrm>
            <a:off x="10774261" y="4500937"/>
            <a:ext cx="647272" cy="617851"/>
          </a:xfrm>
          <a:prstGeom prst="rect">
            <a:avLst/>
          </a:prstGeom>
        </p:spPr>
      </p:pic>
    </p:spTree>
    <p:extLst>
      <p:ext uri="{BB962C8B-B14F-4D97-AF65-F5344CB8AC3E}">
        <p14:creationId xmlns:p14="http://schemas.microsoft.com/office/powerpoint/2010/main" val="3257931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864F-6B38-4B52-9AD5-3FC5FDDAF8B1}"/>
              </a:ext>
            </a:extLst>
          </p:cNvPr>
          <p:cNvSpPr>
            <a:spLocks noGrp="1"/>
          </p:cNvSpPr>
          <p:nvPr>
            <p:ph type="title"/>
          </p:nvPr>
        </p:nvSpPr>
        <p:spPr/>
        <p:txBody>
          <a:bodyPr/>
          <a:lstStyle/>
          <a:p>
            <a:r>
              <a:rPr lang="en-GB" dirty="0"/>
              <a:t>Q&amp;A </a:t>
            </a:r>
            <a:r>
              <a:rPr lang="en-GB" dirty="0">
                <a:solidFill>
                  <a:schemeClr val="accent2"/>
                </a:solidFill>
              </a:rPr>
              <a:t>session</a:t>
            </a:r>
          </a:p>
        </p:txBody>
      </p:sp>
      <p:sp>
        <p:nvSpPr>
          <p:cNvPr id="3" name="Text Placeholder 2">
            <a:extLst>
              <a:ext uri="{FF2B5EF4-FFF2-40B4-BE49-F238E27FC236}">
                <a16:creationId xmlns:a16="http://schemas.microsoft.com/office/drawing/2014/main" id="{D978CB02-0BBA-4379-A702-A099B4D31EA5}"/>
              </a:ext>
            </a:extLst>
          </p:cNvPr>
          <p:cNvSpPr>
            <a:spLocks noGrp="1"/>
          </p:cNvSpPr>
          <p:nvPr>
            <p:ph type="body" sz="quarter" idx="13"/>
          </p:nvPr>
        </p:nvSpPr>
        <p:spPr/>
        <p:txBody>
          <a:bodyPr/>
          <a:lstStyle/>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COVID-19 vaccination</a:t>
            </a:r>
            <a:endParaRPr lang="en-GB" sz="2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endParaRPr>
          </a:p>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Re-activation/rebound</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DMT comparison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06F43AEF-19ED-4CC7-B3A8-6953F2232942}"/>
              </a:ext>
            </a:extLst>
          </p:cNvPr>
          <p:cNvGrpSpPr/>
          <p:nvPr/>
        </p:nvGrpSpPr>
        <p:grpSpPr>
          <a:xfrm>
            <a:off x="8121776" y="-1067517"/>
            <a:ext cx="4070224" cy="7786747"/>
            <a:chOff x="8121776" y="-1067517"/>
            <a:chExt cx="4070224" cy="7786747"/>
          </a:xfrm>
        </p:grpSpPr>
        <p:sp>
          <p:nvSpPr>
            <p:cNvPr id="10" name="Rectangle 9">
              <a:extLst>
                <a:ext uri="{FF2B5EF4-FFF2-40B4-BE49-F238E27FC236}">
                  <a16:creationId xmlns:a16="http://schemas.microsoft.com/office/drawing/2014/main" id="{3B2E8BF0-8AFD-4BA6-8B9D-D1AF009942B1}"/>
                </a:ext>
              </a:extLst>
            </p:cNvPr>
            <p:cNvSpPr/>
            <p:nvPr/>
          </p:nvSpPr>
          <p:spPr>
            <a:xfrm>
              <a:off x="11495314" y="-1"/>
              <a:ext cx="696686" cy="651391"/>
            </a:xfrm>
            <a:prstGeom prst="rect">
              <a:avLst/>
            </a:prstGeom>
            <a:solidFill>
              <a:srgbClr val="C3D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Diagonal Corner of Rectangle 19">
              <a:extLst>
                <a:ext uri="{FF2B5EF4-FFF2-40B4-BE49-F238E27FC236}">
                  <a16:creationId xmlns:a16="http://schemas.microsoft.com/office/drawing/2014/main" id="{0CF1EFF6-D23C-4AF2-9B9C-3DCFB209366C}"/>
                </a:ext>
              </a:extLst>
            </p:cNvPr>
            <p:cNvSpPr/>
            <p:nvPr/>
          </p:nvSpPr>
          <p:spPr>
            <a:xfrm>
              <a:off x="8121776" y="-1"/>
              <a:ext cx="4070224" cy="5665510"/>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C4E200-5917-4429-B3A4-AB3A7105F8F3}"/>
                </a:ext>
              </a:extLst>
            </p:cNvPr>
            <p:cNvSpPr txBox="1"/>
            <p:nvPr/>
          </p:nvSpPr>
          <p:spPr>
            <a:xfrm>
              <a:off x="9185804" y="-1067517"/>
              <a:ext cx="2095928" cy="7786747"/>
            </a:xfrm>
            <a:prstGeom prst="rect">
              <a:avLst/>
            </a:prstGeom>
            <a:noFill/>
          </p:spPr>
          <p:txBody>
            <a:bodyPr wrap="square" rtlCol="0">
              <a:spAutoFit/>
            </a:bodyPr>
            <a:lstStyle/>
            <a:p>
              <a:pPr algn="ctr"/>
              <a:r>
                <a:rPr lang="en-GB" sz="50000">
                  <a:solidFill>
                    <a:schemeClr val="bg1">
                      <a:alpha val="41000"/>
                    </a:schemeClr>
                  </a:solidFill>
                </a:rPr>
                <a:t>?</a:t>
              </a:r>
            </a:p>
          </p:txBody>
        </p:sp>
      </p:grpSp>
    </p:spTree>
    <p:extLst>
      <p:ext uri="{BB962C8B-B14F-4D97-AF65-F5344CB8AC3E}">
        <p14:creationId xmlns:p14="http://schemas.microsoft.com/office/powerpoint/2010/main" val="15720495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847088C-4E5C-DEDC-817F-F7AD137C1D4C}"/>
              </a:ext>
            </a:extLst>
          </p:cNvPr>
          <p:cNvSpPr/>
          <p:nvPr/>
        </p:nvSpPr>
        <p:spPr>
          <a:xfrm>
            <a:off x="502920" y="1665363"/>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7FB8740-A3EA-419B-95EE-0FBFE5B4EA21}"/>
              </a:ext>
            </a:extLst>
          </p:cNvPr>
          <p:cNvSpPr>
            <a:spLocks noGrp="1"/>
          </p:cNvSpPr>
          <p:nvPr>
            <p:ph sz="quarter" idx="18"/>
          </p:nvPr>
        </p:nvSpPr>
        <p:spPr>
          <a:xfrm>
            <a:off x="6279765" y="1665363"/>
            <a:ext cx="5674812" cy="3505437"/>
          </a:xfrm>
        </p:spPr>
        <p:txBody>
          <a:bodyPr/>
          <a:lstStyle/>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Limited clinical data suggest that S1PR modulators may impact </a:t>
            </a:r>
            <a:br>
              <a:rPr lang="en-GB" sz="1400" b="0" dirty="0">
                <a:solidFill>
                  <a:schemeClr val="accent1"/>
                </a:solidFill>
                <a:cs typeface="Arial" panose="020B0604020202020204" pitchFamily="34" charset="0"/>
              </a:rPr>
            </a:br>
            <a:r>
              <a:rPr lang="en-GB" sz="1400" b="0" dirty="0">
                <a:solidFill>
                  <a:schemeClr val="accent1"/>
                </a:solidFill>
                <a:cs typeface="Arial" panose="020B0604020202020204" pitchFamily="34" charset="0"/>
              </a:rPr>
              <a:t>the humoral immune response to non-live vaccines, including those for COVID-19</a:t>
            </a:r>
            <a:r>
              <a:rPr lang="en-GB" sz="1400" b="0" baseline="30000" dirty="0">
                <a:solidFill>
                  <a:schemeClr val="accent1"/>
                </a:solidFill>
                <a:cs typeface="Arial" panose="020B0604020202020204" pitchFamily="34" charset="0"/>
              </a:rPr>
              <a:t>1,2</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In an ongoing Phase IIb LTE study, blood samples are being collected and analysed to assess the humoral response* to COVID-19 vaccinations in adult active RMS patients treated with PONVORY</a:t>
            </a:r>
            <a:r>
              <a:rPr lang="en-GB" sz="1000" baseline="60000" dirty="0">
                <a:solidFill>
                  <a:srgbClr val="035C67"/>
                </a:solidFill>
                <a:cs typeface="Arial" panose="020B0604020202020204" pitchFamily="34" charset="0"/>
              </a:rPr>
              <a:t>®</a:t>
            </a:r>
            <a:r>
              <a:rPr lang="en-GB" sz="1400" b="0" dirty="0">
                <a:solidFill>
                  <a:schemeClr val="accent1"/>
                </a:solidFill>
                <a:cs typeface="Arial" panose="020B0604020202020204" pitchFamily="34" charset="0"/>
              </a:rPr>
              <a:t> 20mg</a:t>
            </a:r>
            <a:r>
              <a:rPr lang="en-GB" sz="1400" b="0" baseline="30000" dirty="0">
                <a:solidFill>
                  <a:schemeClr val="accent1"/>
                </a:solidFill>
                <a:cs typeface="Arial" panose="020B0604020202020204" pitchFamily="34" charset="0"/>
              </a:rPr>
              <a:t>2</a:t>
            </a:r>
            <a:endParaRPr lang="en-GB" sz="1400" b="0" dirty="0">
              <a:solidFill>
                <a:schemeClr val="accent1"/>
              </a:solidFill>
              <a:cs typeface="Arial" panose="020B0604020202020204" pitchFamily="34" charset="0"/>
            </a:endParaRP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The majority (&gt;80%) of patients appeared to develop a measurable SARS-CoV-2 humoral response* after COVID-19 vaccination</a:t>
            </a:r>
            <a:r>
              <a:rPr lang="en-GB" sz="1400" b="0" baseline="30000" dirty="0">
                <a:solidFill>
                  <a:schemeClr val="accent1"/>
                </a:solidFill>
                <a:cs typeface="Arial" panose="020B0604020202020204" pitchFamily="34" charset="0"/>
              </a:rPr>
              <a:t>2</a:t>
            </a:r>
            <a:r>
              <a:rPr lang="en-GB" sz="1400" b="0" dirty="0">
                <a:solidFill>
                  <a:schemeClr val="accent1"/>
                </a:solidFill>
                <a:cs typeface="Arial" panose="020B0604020202020204" pitchFamily="34" charset="0"/>
              </a:rPr>
              <a:t> </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20 (14.9%) and 17 (12.7%) patients reported pre-vaccination and post-vaccination AEs of COVID-19 infection, respectively. None of these AEs were serious, severe or fatal, and none led to permanent treatment discontinuation</a:t>
            </a:r>
            <a:r>
              <a:rPr lang="en-GB" sz="1400" b="0" baseline="30000" dirty="0">
                <a:solidFill>
                  <a:schemeClr val="accent1"/>
                </a:solidFill>
                <a:cs typeface="Arial" panose="020B0604020202020204" pitchFamily="34" charset="0"/>
              </a:rPr>
              <a:t>2</a:t>
            </a:r>
            <a:endParaRPr lang="en-GB" sz="1400" b="0" dirty="0">
              <a:solidFill>
                <a:schemeClr val="accent1"/>
              </a:solidFill>
              <a:cs typeface="Arial" panose="020B0604020202020204" pitchFamily="34" charset="0"/>
            </a:endParaRP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Further investigations on the efficacy and safety of COVID-19 vaccination in MS patients on PONVORY</a:t>
            </a:r>
            <a:r>
              <a:rPr lang="en-GB" sz="1000" baseline="60000" dirty="0">
                <a:solidFill>
                  <a:srgbClr val="035C67"/>
                </a:solidFill>
                <a:cs typeface="Arial" panose="020B0604020202020204" pitchFamily="34" charset="0"/>
              </a:rPr>
              <a:t>®</a:t>
            </a:r>
            <a:r>
              <a:rPr lang="en-GB" sz="1400" b="0" dirty="0">
                <a:solidFill>
                  <a:schemeClr val="accent1"/>
                </a:solidFill>
                <a:cs typeface="Arial" panose="020B0604020202020204" pitchFamily="34" charset="0"/>
              </a:rPr>
              <a:t> are warranted</a:t>
            </a:r>
            <a:r>
              <a:rPr lang="en-GB" sz="1400" b="0" baseline="30000" dirty="0">
                <a:solidFill>
                  <a:schemeClr val="accent1"/>
                </a:solidFill>
                <a:cs typeface="Arial" panose="020B0604020202020204" pitchFamily="34" charset="0"/>
              </a:rPr>
              <a:t>2</a:t>
            </a:r>
            <a:endParaRPr lang="en-GB" sz="1400" b="0" dirty="0">
              <a:solidFill>
                <a:schemeClr val="accent1"/>
              </a:solidFill>
              <a:cs typeface="Arial" panose="020B0604020202020204" pitchFamily="34" charset="0"/>
            </a:endParaRPr>
          </a:p>
        </p:txBody>
      </p:sp>
      <p:sp>
        <p:nvSpPr>
          <p:cNvPr id="13" name="Content Placeholder 12">
            <a:extLst>
              <a:ext uri="{FF2B5EF4-FFF2-40B4-BE49-F238E27FC236}">
                <a16:creationId xmlns:a16="http://schemas.microsoft.com/office/drawing/2014/main" id="{5319A8BA-A265-5156-22F1-A5F43CD915EC}"/>
              </a:ext>
            </a:extLst>
          </p:cNvPr>
          <p:cNvSpPr>
            <a:spLocks noGrp="1"/>
          </p:cNvSpPr>
          <p:nvPr>
            <p:ph sz="quarter" idx="15"/>
          </p:nvPr>
        </p:nvSpPr>
        <p:spPr>
          <a:xfrm>
            <a:off x="722376" y="1978338"/>
            <a:ext cx="4638172" cy="2060684"/>
          </a:xfrm>
        </p:spPr>
        <p:txBody>
          <a:bodyPr/>
          <a:lstStyle/>
          <a:p>
            <a:pPr marL="0" indent="0">
              <a:lnSpc>
                <a:spcPts val="3380"/>
              </a:lnSpc>
              <a:buNone/>
            </a:pPr>
            <a:r>
              <a:rPr lang="en-US" sz="4300">
                <a:solidFill>
                  <a:schemeClr val="bg1"/>
                </a:solidFill>
                <a:latin typeface="+mj-lt"/>
              </a:rPr>
              <a:t>What data is available on COVID-19 vaccination in patients on </a:t>
            </a:r>
            <a:r>
              <a:rPr lang="en-US" sz="4300">
                <a:solidFill>
                  <a:srgbClr val="FFFFFF"/>
                </a:solidFill>
                <a:latin typeface="Tw Cen MT Condensed"/>
              </a:rPr>
              <a:t>PONVORY</a:t>
            </a:r>
            <a:r>
              <a:rPr lang="en-GB" baseline="85000">
                <a:solidFill>
                  <a:srgbClr val="FFFFFF"/>
                </a:solidFill>
              </a:rPr>
              <a:t>®</a:t>
            </a:r>
            <a:r>
              <a:rPr lang="en-US" sz="4300">
                <a:solidFill>
                  <a:schemeClr val="bg1"/>
                </a:solidFill>
                <a:latin typeface="+mj-lt"/>
              </a:rPr>
              <a:t>?</a:t>
            </a:r>
            <a:endParaRPr lang="en-US" sz="4300">
              <a:solidFill>
                <a:schemeClr val="bg1"/>
              </a:solidFill>
            </a:endParaRPr>
          </a:p>
        </p:txBody>
      </p:sp>
      <p:sp>
        <p:nvSpPr>
          <p:cNvPr id="10" name="Round Diagonal Corner of Rectangle 9">
            <a:hlinkClick r:id="rId3" action="ppaction://hlinksldjump"/>
            <a:extLst>
              <a:ext uri="{FF2B5EF4-FFF2-40B4-BE49-F238E27FC236}">
                <a16:creationId xmlns:a16="http://schemas.microsoft.com/office/drawing/2014/main" id="{923D3EE2-D14D-A690-C672-CEEEFE4B38FA}"/>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t>BACK TO CONTENTS</a:t>
            </a:r>
          </a:p>
        </p:txBody>
      </p:sp>
      <p:sp>
        <p:nvSpPr>
          <p:cNvPr id="12" name="Triangle 11">
            <a:extLst>
              <a:ext uri="{FF2B5EF4-FFF2-40B4-BE49-F238E27FC236}">
                <a16:creationId xmlns:a16="http://schemas.microsoft.com/office/drawing/2014/main" id="{36656754-DB7E-7E89-68D4-E150A6045B54}"/>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a:extLst>
              <a:ext uri="{FF2B5EF4-FFF2-40B4-BE49-F238E27FC236}">
                <a16:creationId xmlns:a16="http://schemas.microsoft.com/office/drawing/2014/main" id="{C1BBB1E5-FB39-FC48-6F2F-1FC4F1ABE7E3}"/>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*Response to vaccination was defined as seroconversion in case of negative pre-vaccination antibody testing, or a 4-fold antibody concentration increase in case of a positive pre-vaccination antibody result.</a:t>
            </a:r>
            <a:r>
              <a:rPr lang="en-GB" sz="1000" baseline="30000" dirty="0"/>
              <a:t>2</a:t>
            </a:r>
            <a:endParaRPr lang="en-GB" sz="1000" dirty="0"/>
          </a:p>
          <a:p>
            <a:r>
              <a:rPr lang="en-GB" sz="1000" b="1" dirty="0"/>
              <a:t>AE, </a:t>
            </a:r>
            <a:r>
              <a:rPr lang="en-GB" sz="1000" dirty="0"/>
              <a:t>adverse event; </a:t>
            </a:r>
            <a:r>
              <a:rPr lang="en-GB" sz="1000" b="1" dirty="0"/>
              <a:t>LTE, </a:t>
            </a:r>
            <a:r>
              <a:rPr lang="en-GB" sz="1000" dirty="0"/>
              <a:t>long-term extension; </a:t>
            </a:r>
            <a:r>
              <a:rPr lang="en-GB" sz="1000" b="1" dirty="0"/>
              <a:t>MS, </a:t>
            </a:r>
            <a:r>
              <a:rPr lang="en-GB" sz="1000" dirty="0"/>
              <a:t>multiple sclerosis; </a:t>
            </a:r>
            <a:r>
              <a:rPr lang="en-GB" sz="1000" b="1" dirty="0"/>
              <a:t>RMS, </a:t>
            </a:r>
            <a:r>
              <a:rPr lang="en-GB" sz="1000" dirty="0"/>
              <a:t>relapsing multiple sclerosis; </a:t>
            </a:r>
            <a:r>
              <a:rPr lang="en-GB" sz="1000" b="1" dirty="0"/>
              <a:t>S1PR, </a:t>
            </a:r>
            <a:r>
              <a:rPr lang="en-GB" sz="1000" dirty="0"/>
              <a:t>sphinogosine-1-phosphate receptor.</a:t>
            </a:r>
            <a:endParaRPr lang="en-GB" sz="1000" b="1" dirty="0"/>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Wong J, et al. COVID-19 Vaccine Antibody Response in RMS Patients Treated with </a:t>
            </a:r>
            <a:r>
              <a:rPr lang="en-GB" sz="1000" dirty="0" err="1"/>
              <a:t>Ponesimod</a:t>
            </a:r>
            <a:r>
              <a:rPr lang="en-GB" sz="1000" dirty="0"/>
              <a:t>: Results from the Long-Term Extension Study AC-058B202. Presented at CMSC Annual Meeting, National </a:t>
            </a:r>
            <a:r>
              <a:rPr lang="en-GB" sz="1000" dirty="0" err="1"/>
              <a:t>Harbor</a:t>
            </a:r>
            <a:r>
              <a:rPr lang="en-GB" sz="1000" dirty="0"/>
              <a:t>, Maryland, US. 01-04 June 2022. </a:t>
            </a:r>
            <a:endParaRPr lang="en-US" sz="1000" dirty="0"/>
          </a:p>
        </p:txBody>
      </p:sp>
      <p:sp>
        <p:nvSpPr>
          <p:cNvPr id="15" name="Title 1">
            <a:extLst>
              <a:ext uri="{FF2B5EF4-FFF2-40B4-BE49-F238E27FC236}">
                <a16:creationId xmlns:a16="http://schemas.microsoft.com/office/drawing/2014/main" id="{653E6B84-89C6-ADDD-0CFB-5B05843B0372}"/>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2974408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847088C-4E5C-DEDC-817F-F7AD137C1D4C}"/>
              </a:ext>
            </a:extLst>
          </p:cNvPr>
          <p:cNvSpPr/>
          <p:nvPr/>
        </p:nvSpPr>
        <p:spPr>
          <a:xfrm>
            <a:off x="502920" y="1665363"/>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7FB8740-A3EA-419B-95EE-0FBFE5B4EA21}"/>
              </a:ext>
            </a:extLst>
          </p:cNvPr>
          <p:cNvSpPr>
            <a:spLocks noGrp="1"/>
          </p:cNvSpPr>
          <p:nvPr>
            <p:ph sz="quarter" idx="18"/>
          </p:nvPr>
        </p:nvSpPr>
        <p:spPr>
          <a:xfrm>
            <a:off x="6279765" y="1665363"/>
            <a:ext cx="5406267" cy="3505437"/>
          </a:xfrm>
        </p:spPr>
        <p:txBody>
          <a:bodyPr/>
          <a:lstStyle/>
          <a:p>
            <a:pPr marL="225425" indent="-225425">
              <a:lnSpc>
                <a:spcPct val="100000"/>
              </a:lnSpc>
              <a:spcBef>
                <a:spcPts val="0"/>
              </a:spcBef>
              <a:spcAft>
                <a:spcPts val="600"/>
              </a:spcAft>
              <a:buFont typeface="Symbol" panose="05050102010706020507" pitchFamily="18" charset="2"/>
              <a:buChar char=""/>
            </a:pPr>
            <a:r>
              <a:rPr lang="en-GB" sz="1400" dirty="0">
                <a:solidFill>
                  <a:schemeClr val="accent1"/>
                </a:solidFill>
                <a:cs typeface="Arial" panose="020B0604020202020204" pitchFamily="34" charset="0"/>
              </a:rPr>
              <a:t>Re-activation response: </a:t>
            </a:r>
            <a:r>
              <a:rPr lang="en-GB" sz="1400" b="0" dirty="0">
                <a:solidFill>
                  <a:schemeClr val="accent1"/>
                </a:solidFill>
                <a:cs typeface="Arial" panose="020B0604020202020204" pitchFamily="34" charset="0"/>
              </a:rPr>
              <a:t>In line with the reversible nature </a:t>
            </a:r>
            <a:br>
              <a:rPr lang="en-GB" sz="1400" b="0" dirty="0">
                <a:solidFill>
                  <a:schemeClr val="accent1"/>
                </a:solidFill>
                <a:cs typeface="Arial" panose="020B0604020202020204" pitchFamily="34" charset="0"/>
              </a:rPr>
            </a:br>
            <a:r>
              <a:rPr lang="en-GB" sz="1400" b="0" dirty="0">
                <a:solidFill>
                  <a:schemeClr val="accent1"/>
                </a:solidFill>
                <a:cs typeface="Arial" panose="020B0604020202020204" pitchFamily="34" charset="0"/>
              </a:rPr>
              <a:t>of S1PR modulators, it is expected that if treatment is discontinued, re-activation could occur</a:t>
            </a:r>
            <a:r>
              <a:rPr lang="en-GB" sz="1400" b="0" baseline="30000" dirty="0">
                <a:solidFill>
                  <a:schemeClr val="accent1"/>
                </a:solidFill>
                <a:cs typeface="Arial" panose="020B0604020202020204" pitchFamily="34" charset="0"/>
              </a:rPr>
              <a:t>1</a:t>
            </a:r>
            <a:r>
              <a:rPr lang="en-GB" sz="1400" b="0" dirty="0">
                <a:solidFill>
                  <a:schemeClr val="accent1"/>
                </a:solidFill>
                <a:cs typeface="Arial" panose="020B0604020202020204" pitchFamily="34" charset="0"/>
              </a:rPr>
              <a:t> </a:t>
            </a:r>
          </a:p>
          <a:p>
            <a:pPr marL="225425" indent="-225425">
              <a:lnSpc>
                <a:spcPct val="100000"/>
              </a:lnSpc>
              <a:spcBef>
                <a:spcPts val="0"/>
              </a:spcBef>
              <a:spcAft>
                <a:spcPts val="600"/>
              </a:spcAft>
              <a:buFont typeface="Symbol" panose="05050102010706020507" pitchFamily="18" charset="2"/>
              <a:buChar char=""/>
            </a:pPr>
            <a:r>
              <a:rPr lang="en-GB" sz="1400" dirty="0">
                <a:solidFill>
                  <a:schemeClr val="accent1"/>
                </a:solidFill>
                <a:cs typeface="Arial" panose="020B0604020202020204" pitchFamily="34" charset="0"/>
              </a:rPr>
              <a:t>Rebound response: </a:t>
            </a:r>
            <a:r>
              <a:rPr lang="en-GB" sz="1400" b="0" dirty="0">
                <a:solidFill>
                  <a:schemeClr val="accent1"/>
                </a:solidFill>
                <a:cs typeface="Arial" panose="020B0604020202020204" pitchFamily="34" charset="0"/>
              </a:rPr>
              <a:t>Systematic review of the available serious adverse event reports from patients discontinuing the drug during OPTIMUM, the Phase II study, and its extension follow-up phase have not revealed any reports of rebound or severe relapses after discontinuation of PONVORY</a:t>
            </a:r>
            <a:r>
              <a:rPr lang="en-GB" sz="1000" baseline="60000" dirty="0">
                <a:solidFill>
                  <a:srgbClr val="035C67"/>
                </a:solidFill>
                <a:cs typeface="Arial" panose="020B0604020202020204" pitchFamily="34" charset="0"/>
              </a:rPr>
              <a:t>®</a:t>
            </a:r>
            <a:r>
              <a:rPr lang="en-GB" sz="1400" b="0" baseline="30000" dirty="0">
                <a:solidFill>
                  <a:schemeClr val="accent1"/>
                </a:solidFill>
                <a:cs typeface="Arial" panose="020B0604020202020204" pitchFamily="34" charset="0"/>
              </a:rPr>
              <a:t>2</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Severe exacerbations of disease, including disease rebound, has rarely been reported after discontinuation of an S1PR modulator. The possibility of severe exacerbation of disease should be considered after stopping treatment and monitoring of the patient is recommended so appropriate treatment can be re-instated as required</a:t>
            </a:r>
            <a:r>
              <a:rPr lang="en-GB" sz="1400" b="0" baseline="30000" dirty="0">
                <a:solidFill>
                  <a:schemeClr val="accent1"/>
                </a:solidFill>
                <a:cs typeface="Arial" panose="020B0604020202020204" pitchFamily="34" charset="0"/>
              </a:rPr>
              <a:t>3</a:t>
            </a:r>
          </a:p>
          <a:p>
            <a:pPr marL="0" indent="0">
              <a:lnSpc>
                <a:spcPct val="100000"/>
              </a:lnSpc>
              <a:spcBef>
                <a:spcPts val="0"/>
              </a:spcBef>
              <a:spcAft>
                <a:spcPts val="600"/>
              </a:spcAft>
              <a:buNone/>
            </a:pPr>
            <a:br>
              <a:rPr lang="en-GB" sz="1400" b="0" dirty="0">
                <a:cs typeface="Arial" panose="020B0604020202020204" pitchFamily="34" charset="0"/>
              </a:rPr>
            </a:br>
            <a:endParaRPr lang="en-GB" sz="1400" b="0" dirty="0">
              <a:cs typeface="Arial" panose="020B0604020202020204" pitchFamily="34" charset="0"/>
            </a:endParaRPr>
          </a:p>
        </p:txBody>
      </p:sp>
      <p:sp>
        <p:nvSpPr>
          <p:cNvPr id="13" name="Content Placeholder 12">
            <a:extLst>
              <a:ext uri="{FF2B5EF4-FFF2-40B4-BE49-F238E27FC236}">
                <a16:creationId xmlns:a16="http://schemas.microsoft.com/office/drawing/2014/main" id="{5319A8BA-A265-5156-22F1-A5F43CD915EC}"/>
              </a:ext>
            </a:extLst>
          </p:cNvPr>
          <p:cNvSpPr>
            <a:spLocks noGrp="1"/>
          </p:cNvSpPr>
          <p:nvPr>
            <p:ph sz="quarter" idx="15"/>
          </p:nvPr>
        </p:nvSpPr>
        <p:spPr>
          <a:xfrm>
            <a:off x="722376" y="1978338"/>
            <a:ext cx="4638172" cy="2060684"/>
          </a:xfrm>
        </p:spPr>
        <p:txBody>
          <a:bodyPr/>
          <a:lstStyle/>
          <a:p>
            <a:pPr marL="0" indent="0">
              <a:lnSpc>
                <a:spcPts val="3380"/>
              </a:lnSpc>
              <a:buNone/>
            </a:pPr>
            <a:r>
              <a:rPr lang="en-US" sz="4300">
                <a:solidFill>
                  <a:schemeClr val="bg1"/>
                </a:solidFill>
                <a:latin typeface="+mj-lt"/>
              </a:rPr>
              <a:t>If my patients stops taking treatment, will there be re-activation and/or rebound of symptoms?</a:t>
            </a:r>
            <a:endParaRPr lang="en-US" sz="4300">
              <a:solidFill>
                <a:schemeClr val="bg1"/>
              </a:solidFill>
            </a:endParaRPr>
          </a:p>
        </p:txBody>
      </p:sp>
      <p:sp>
        <p:nvSpPr>
          <p:cNvPr id="10" name="Round Diagonal Corner of Rectangle 9">
            <a:hlinkClick r:id="rId3" action="ppaction://hlinksldjump"/>
            <a:extLst>
              <a:ext uri="{FF2B5EF4-FFF2-40B4-BE49-F238E27FC236}">
                <a16:creationId xmlns:a16="http://schemas.microsoft.com/office/drawing/2014/main" id="{D528CF61-BE7C-112B-1EAF-55B01A31E1FF}"/>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a:t>BACK TO </a:t>
            </a:r>
            <a:r>
              <a:rPr lang="en-US" sz="1000" b="1">
                <a:solidFill>
                  <a:schemeClr val="bg1"/>
                </a:solidFill>
              </a:rPr>
              <a:t>CONTENTS</a:t>
            </a:r>
          </a:p>
        </p:txBody>
      </p:sp>
      <p:sp>
        <p:nvSpPr>
          <p:cNvPr id="12" name="Triangle 11">
            <a:extLst>
              <a:ext uri="{FF2B5EF4-FFF2-40B4-BE49-F238E27FC236}">
                <a16:creationId xmlns:a16="http://schemas.microsoft.com/office/drawing/2014/main" id="{734806C1-4971-CA52-C2BC-7BB9E4D3B65A}"/>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a:extLst>
              <a:ext uri="{FF2B5EF4-FFF2-40B4-BE49-F238E27FC236}">
                <a16:creationId xmlns:a16="http://schemas.microsoft.com/office/drawing/2014/main" id="{AEF40222-CC02-E34D-29CE-21E8E04768AE}"/>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S1PR, </a:t>
            </a:r>
            <a:r>
              <a:rPr lang="en-US" sz="1000" dirty="0"/>
              <a:t>sphingosine-1-phosphate receptor.</a:t>
            </a:r>
          </a:p>
          <a:p>
            <a:r>
              <a:rPr lang="en-US" sz="1000" b="1" dirty="0"/>
              <a:t>References: 1. </a:t>
            </a:r>
            <a:r>
              <a:rPr lang="en-US" sz="1000" dirty="0"/>
              <a:t>Berger B., et al. J </a:t>
            </a:r>
            <a:r>
              <a:rPr lang="en-US" sz="1000" dirty="0" err="1"/>
              <a:t>Neuroimmunol</a:t>
            </a:r>
            <a:r>
              <a:rPr lang="en-US" sz="1000" dirty="0"/>
              <a:t>. 2015;282:118-122. </a:t>
            </a:r>
            <a:r>
              <a:rPr lang="en-US" sz="1000" b="1" dirty="0"/>
              <a:t>2.</a:t>
            </a:r>
            <a:r>
              <a:rPr lang="en-US" sz="1000" dirty="0"/>
              <a:t> </a:t>
            </a:r>
            <a:r>
              <a:rPr lang="en-GB" sz="1000" dirty="0" err="1"/>
              <a:t>Kappos</a:t>
            </a:r>
            <a:r>
              <a:rPr lang="en-GB" sz="1000" dirty="0"/>
              <a:t> L., et al. JAMA Neurol. 2021;78(5):558-567. </a:t>
            </a:r>
            <a:r>
              <a:rPr lang="en-GB" sz="1000" b="1" dirty="0"/>
              <a:t>3. </a:t>
            </a:r>
            <a:r>
              <a:rPr lang="en-US" sz="1000" dirty="0"/>
              <a:t>European Medicines Agency. </a:t>
            </a:r>
            <a:r>
              <a:rPr lang="en-US" sz="1000" dirty="0" err="1"/>
              <a:t>Ponesimod</a:t>
            </a:r>
            <a:r>
              <a:rPr lang="en-US" sz="1000" dirty="0"/>
              <a:t> Summary of Product Characteristics. Available at: </a:t>
            </a:r>
            <a:r>
              <a:rPr lang="en-GB" sz="1000" dirty="0"/>
              <a:t>https://</a:t>
            </a:r>
            <a:r>
              <a:rPr lang="en-GB" sz="1000" dirty="0" err="1"/>
              <a:t>www.ema.europa.eu</a:t>
            </a:r>
            <a:r>
              <a:rPr lang="en-GB" sz="1000" dirty="0"/>
              <a:t>/</a:t>
            </a:r>
            <a:r>
              <a:rPr lang="en-GB" sz="1000" dirty="0" err="1"/>
              <a:t>en</a:t>
            </a:r>
            <a:r>
              <a:rPr lang="en-GB" sz="1000" dirty="0"/>
              <a:t>/medicines </a:t>
            </a:r>
            <a:r>
              <a:rPr lang="en-US" sz="1000" dirty="0"/>
              <a:t>Last accessed: </a:t>
            </a:r>
            <a:r>
              <a:rPr lang="en-GB" sz="1000" dirty="0"/>
              <a:t>June</a:t>
            </a:r>
            <a:r>
              <a:rPr lang="en-US" sz="1000" dirty="0"/>
              <a:t> 2022. </a:t>
            </a:r>
          </a:p>
        </p:txBody>
      </p:sp>
      <p:sp>
        <p:nvSpPr>
          <p:cNvPr id="15" name="Title 1">
            <a:extLst>
              <a:ext uri="{FF2B5EF4-FFF2-40B4-BE49-F238E27FC236}">
                <a16:creationId xmlns:a16="http://schemas.microsoft.com/office/drawing/2014/main" id="{07261249-5BB8-5DE6-EDD3-F8FB6137F4BF}"/>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2815113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38E1D259-A638-E3EA-9F9B-7980A54576BF}"/>
              </a:ext>
            </a:extLst>
          </p:cNvPr>
          <p:cNvSpPr/>
          <p:nvPr/>
        </p:nvSpPr>
        <p:spPr>
          <a:xfrm>
            <a:off x="502919" y="1815388"/>
            <a:ext cx="10995002" cy="3693696"/>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3AE8AA-7E5C-4023-7AD0-747171DA6A79}"/>
              </a:ext>
            </a:extLst>
          </p:cNvPr>
          <p:cNvSpPr>
            <a:spLocks noGrp="1"/>
          </p:cNvSpPr>
          <p:nvPr>
            <p:ph type="body" sz="quarter" idx="14"/>
          </p:nvPr>
        </p:nvSpPr>
        <p:spPr>
          <a:xfrm>
            <a:off x="502920" y="1093808"/>
            <a:ext cx="10806894" cy="454025"/>
          </a:xfrm>
        </p:spPr>
        <p:txBody>
          <a:bodyPr/>
          <a:lstStyle/>
          <a:p>
            <a:pPr marL="0"/>
            <a:r>
              <a:rPr lang="en-US" dirty="0"/>
              <a:t>How do other DMTs compare to </a:t>
            </a:r>
            <a:r>
              <a:rPr lang="en-GB" cap="all" dirty="0"/>
              <a:t>PONVOR</a:t>
            </a:r>
            <a:r>
              <a:rPr lang="en-GB" dirty="0"/>
              <a:t>Y</a:t>
            </a:r>
            <a:r>
              <a:rPr lang="en-GB" sz="1050" baseline="86000" dirty="0"/>
              <a:t>®</a:t>
            </a:r>
            <a:r>
              <a:rPr lang="en-GB" dirty="0"/>
              <a:t> </a:t>
            </a:r>
            <a:r>
              <a:rPr lang="en-US" dirty="0"/>
              <a:t>with respect to washout and lymphocyte count reversibility?</a:t>
            </a:r>
          </a:p>
        </p:txBody>
      </p:sp>
      <p:graphicFrame>
        <p:nvGraphicFramePr>
          <p:cNvPr id="15" name="Table 14">
            <a:extLst>
              <a:ext uri="{FF2B5EF4-FFF2-40B4-BE49-F238E27FC236}">
                <a16:creationId xmlns:a16="http://schemas.microsoft.com/office/drawing/2014/main" id="{427FC7DF-4408-43CC-A247-58064A4B3C08}"/>
              </a:ext>
            </a:extLst>
          </p:cNvPr>
          <p:cNvGraphicFramePr>
            <a:graphicFrameLocks noGrp="1"/>
          </p:cNvGraphicFramePr>
          <p:nvPr>
            <p:extLst>
              <p:ext uri="{D42A27DB-BD31-4B8C-83A1-F6EECF244321}">
                <p14:modId xmlns:p14="http://schemas.microsoft.com/office/powerpoint/2010/main" val="2274638923"/>
              </p:ext>
            </p:extLst>
          </p:nvPr>
        </p:nvGraphicFramePr>
        <p:xfrm>
          <a:off x="883920" y="2134752"/>
          <a:ext cx="10129520" cy="3097227"/>
        </p:xfrm>
        <a:graphic>
          <a:graphicData uri="http://schemas.openxmlformats.org/drawingml/2006/table">
            <a:tbl>
              <a:tblPr firstRow="1" firstCol="1" bandRow="1"/>
              <a:tblGrid>
                <a:gridCol w="1414646">
                  <a:extLst>
                    <a:ext uri="{9D8B030D-6E8A-4147-A177-3AD203B41FA5}">
                      <a16:colId xmlns:a16="http://schemas.microsoft.com/office/drawing/2014/main" val="1791100829"/>
                    </a:ext>
                  </a:extLst>
                </a:gridCol>
                <a:gridCol w="2904958">
                  <a:extLst>
                    <a:ext uri="{9D8B030D-6E8A-4147-A177-3AD203B41FA5}">
                      <a16:colId xmlns:a16="http://schemas.microsoft.com/office/drawing/2014/main" val="2679937671"/>
                    </a:ext>
                  </a:extLst>
                </a:gridCol>
                <a:gridCol w="2904958">
                  <a:extLst>
                    <a:ext uri="{9D8B030D-6E8A-4147-A177-3AD203B41FA5}">
                      <a16:colId xmlns:a16="http://schemas.microsoft.com/office/drawing/2014/main" val="675476565"/>
                    </a:ext>
                  </a:extLst>
                </a:gridCol>
                <a:gridCol w="2904958">
                  <a:extLst>
                    <a:ext uri="{9D8B030D-6E8A-4147-A177-3AD203B41FA5}">
                      <a16:colId xmlns:a16="http://schemas.microsoft.com/office/drawing/2014/main" val="3825070438"/>
                    </a:ext>
                  </a:extLst>
                </a:gridCol>
              </a:tblGrid>
              <a:tr h="303061">
                <a:tc>
                  <a:txBody>
                    <a:bodyPr/>
                    <a:lstStyle/>
                    <a:p>
                      <a:pPr>
                        <a:lnSpc>
                          <a:spcPct val="100000"/>
                        </a:lnSpc>
                        <a:spcAft>
                          <a:spcPts val="0"/>
                        </a:spcAft>
                      </a:pPr>
                      <a:endParaRPr lang="en-GB" sz="1000" b="1">
                        <a:solidFill>
                          <a:schemeClr val="bg1"/>
                        </a:solidFill>
                        <a:effectLst/>
                        <a:latin typeface="+mn-lt"/>
                        <a:ea typeface="Calibri" panose="020F0502020204030204" pitchFamily="34" charset="0"/>
                        <a:cs typeface="Times New Roman" panose="02020603050405020304" pitchFamily="18" charset="0"/>
                      </a:endParaRPr>
                    </a:p>
                  </a:txBody>
                  <a:tcPr marL="40903" marR="40903" marT="0" marB="0">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100" b="1">
                          <a:solidFill>
                            <a:schemeClr val="bg1"/>
                          </a:solidFill>
                          <a:effectLst/>
                          <a:latin typeface="+mn-lt"/>
                          <a:ea typeface="Calibri" panose="020F0502020204030204" pitchFamily="34" charset="0"/>
                          <a:cs typeface="Times New Roman" panose="02020603050405020304" pitchFamily="18" charset="0"/>
                        </a:rPr>
                        <a:t>Washout</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100" b="1">
                          <a:solidFill>
                            <a:schemeClr val="bg1"/>
                          </a:solidFill>
                          <a:effectLst/>
                          <a:latin typeface="+mn-lt"/>
                          <a:ea typeface="Calibri" panose="020F0502020204030204" pitchFamily="34" charset="0"/>
                          <a:cs typeface="Times New Roman" panose="02020603050405020304" pitchFamily="18" charset="0"/>
                        </a:rPr>
                        <a:t>T1/2</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100" b="1">
                          <a:solidFill>
                            <a:schemeClr val="bg1"/>
                          </a:solidFill>
                          <a:effectLst/>
                          <a:latin typeface="+mn-lt"/>
                          <a:ea typeface="Calibri" panose="020F0502020204030204" pitchFamily="34" charset="0"/>
                          <a:cs typeface="Times New Roman" panose="02020603050405020304" pitchFamily="18" charset="0"/>
                        </a:rPr>
                        <a:t>Lymphocyte count reversibility</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extLst>
                  <a:ext uri="{0D108BD9-81ED-4DB2-BD59-A6C34878D82A}">
                    <a16:rowId xmlns:a16="http://schemas.microsoft.com/office/drawing/2014/main" val="199517552"/>
                  </a:ext>
                </a:extLst>
              </a:tr>
              <a:tr h="309856">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Ozanimod</a:t>
                      </a:r>
                      <a:r>
                        <a:rPr lang="en-GB" sz="1100" b="1" baseline="30000">
                          <a:solidFill>
                            <a:schemeClr val="bg2"/>
                          </a:solidFill>
                          <a:effectLst/>
                          <a:latin typeface="+mn-lt"/>
                          <a:ea typeface="Calibri" panose="020F0502020204030204" pitchFamily="34" charset="0"/>
                          <a:cs typeface="Times New Roman" panose="02020603050405020304" pitchFamily="18" charset="0"/>
                        </a:rPr>
                        <a:t>1</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3 months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21 hours</a:t>
                      </a:r>
                      <a:endParaRPr lang="en-GB" sz="1000">
                        <a:solidFill>
                          <a:srgbClr val="575756"/>
                        </a:solidFill>
                        <a:effectLst/>
                        <a:latin typeface="+mn-lt"/>
                        <a:ea typeface="Calibri" panose="020F0502020204030204" pitchFamily="34" charset="0"/>
                        <a:cs typeface="Times New Roman" panose="02020603050405020304" pitchFamily="18" charset="0"/>
                      </a:endParaRPr>
                    </a:p>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T1/2 active metabolites: 11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Median: 30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1394990323"/>
                  </a:ext>
                </a:extLst>
              </a:tr>
              <a:tr h="303061">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Fingolimod</a:t>
                      </a:r>
                      <a:r>
                        <a:rPr lang="en-GB" sz="1100" b="1" baseline="30000">
                          <a:solidFill>
                            <a:schemeClr val="bg2"/>
                          </a:solidFill>
                          <a:effectLst/>
                          <a:latin typeface="+mn-lt"/>
                          <a:ea typeface="Calibri" panose="020F0502020204030204" pitchFamily="34" charset="0"/>
                          <a:cs typeface="Times New Roman" panose="02020603050405020304" pitchFamily="18" charset="0"/>
                        </a:rPr>
                        <a:t>2</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up to 2 months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6-9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1-2 months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4136043089"/>
                  </a:ext>
                </a:extLst>
              </a:tr>
              <a:tr h="303061">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Siponimod</a:t>
                      </a:r>
                      <a:r>
                        <a:rPr lang="en-GB" sz="1100" b="1" baseline="30000">
                          <a:solidFill>
                            <a:schemeClr val="bg2"/>
                          </a:solidFill>
                          <a:effectLst/>
                          <a:latin typeface="+mn-lt"/>
                          <a:ea typeface="Calibri" panose="020F0502020204030204" pitchFamily="34" charset="0"/>
                          <a:cs typeface="Times New Roman" panose="02020603050405020304" pitchFamily="18" charset="0"/>
                        </a:rPr>
                        <a:t>3</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10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30 hours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10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746095117"/>
                  </a:ext>
                </a:extLst>
              </a:tr>
              <a:tr h="309856">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Teriflunomide</a:t>
                      </a:r>
                      <a:r>
                        <a:rPr lang="en-GB" sz="1100" b="1" baseline="30000">
                          <a:solidFill>
                            <a:schemeClr val="bg2"/>
                          </a:solidFill>
                          <a:effectLst/>
                          <a:latin typeface="+mn-lt"/>
                          <a:ea typeface="Calibri" panose="020F0502020204030204" pitchFamily="34" charset="0"/>
                          <a:cs typeface="Times New Roman" panose="02020603050405020304" pitchFamily="18" charset="0"/>
                        </a:rPr>
                        <a:t>4</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3.5 months, and may be longer in some patients </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19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Times New Roman" panose="02020603050405020304" pitchFamily="18" charset="0"/>
                        </a:rPr>
                        <a:t>-</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3392438356"/>
                  </a:ext>
                </a:extLst>
              </a:tr>
              <a:tr h="342498">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Dimethyl fumarate</a:t>
                      </a:r>
                      <a:r>
                        <a:rPr lang="en-GB" sz="1100" b="1" baseline="30000">
                          <a:solidFill>
                            <a:schemeClr val="bg2"/>
                          </a:solidFill>
                          <a:effectLst/>
                          <a:latin typeface="+mn-lt"/>
                          <a:ea typeface="Calibri" panose="020F0502020204030204" pitchFamily="34" charset="0"/>
                          <a:cs typeface="Times New Roman" panose="02020603050405020304" pitchFamily="18" charset="0"/>
                        </a:rPr>
                        <a:t>5</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 1 day</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 hour</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Lymphocyte counts should be </a:t>
                      </a:r>
                      <a:br>
                        <a:rPr lang="en-GB" sz="1000">
                          <a:solidFill>
                            <a:srgbClr val="575756"/>
                          </a:solidFill>
                          <a:effectLst/>
                          <a:latin typeface="+mn-lt"/>
                          <a:ea typeface="Calibri" panose="020F0502020204030204" pitchFamily="34" charset="0"/>
                          <a:cs typeface="Karbon-Regular"/>
                        </a:rPr>
                      </a:br>
                      <a:r>
                        <a:rPr lang="en-GB" sz="1000">
                          <a:solidFill>
                            <a:srgbClr val="575756"/>
                          </a:solidFill>
                          <a:effectLst/>
                          <a:latin typeface="+mn-lt"/>
                          <a:ea typeface="Calibri" panose="020F0502020204030204" pitchFamily="34" charset="0"/>
                          <a:cs typeface="Karbon-Regular"/>
                        </a:rPr>
                        <a:t>followed until recovery</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555720715"/>
                  </a:ext>
                </a:extLst>
              </a:tr>
              <a:tr h="303061">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Cladribine</a:t>
                      </a:r>
                      <a:r>
                        <a:rPr lang="en-GB" sz="1100" b="1" baseline="30000">
                          <a:solidFill>
                            <a:schemeClr val="bg2"/>
                          </a:solidFill>
                          <a:effectLst/>
                          <a:latin typeface="+mn-lt"/>
                          <a:ea typeface="Calibri" panose="020F0502020204030204" pitchFamily="34" charset="0"/>
                          <a:cs typeface="Times New Roman" panose="02020603050405020304" pitchFamily="18" charset="0"/>
                        </a:rPr>
                        <a:t>6</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4 weeks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 day</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84-144 weeks from first dose</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709437895"/>
                  </a:ext>
                </a:extLst>
              </a:tr>
              <a:tr h="303061">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Natalizumab</a:t>
                      </a:r>
                      <a:r>
                        <a:rPr lang="en-GB" sz="1100" b="1" baseline="30000">
                          <a:solidFill>
                            <a:schemeClr val="bg2"/>
                          </a:solidFill>
                          <a:effectLst/>
                          <a:latin typeface="+mn-lt"/>
                          <a:ea typeface="Calibri" panose="020F0502020204030204" pitchFamily="34" charset="0"/>
                          <a:cs typeface="Times New Roman" panose="02020603050405020304" pitchFamily="18" charset="0"/>
                        </a:rPr>
                        <a:t>7</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Karbon-Regular"/>
                        </a:rPr>
                        <a:t>12 weeks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26.8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Times New Roman" panose="02020603050405020304" pitchFamily="18" charset="0"/>
                        </a:rPr>
                        <a:t>-</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1822174134"/>
                  </a:ext>
                </a:extLst>
              </a:tr>
              <a:tr h="309856">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Ofatumumab</a:t>
                      </a:r>
                      <a:r>
                        <a:rPr lang="en-GB" sz="1100" b="1" baseline="30000">
                          <a:solidFill>
                            <a:schemeClr val="bg2"/>
                          </a:solidFill>
                          <a:effectLst/>
                          <a:latin typeface="+mn-lt"/>
                          <a:ea typeface="Calibri" panose="020F0502020204030204" pitchFamily="34" charset="0"/>
                          <a:cs typeface="Times New Roman" panose="02020603050405020304" pitchFamily="18" charset="0"/>
                        </a:rPr>
                        <a:t>8</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Times New Roman" panose="02020603050405020304" pitchFamily="18" charset="0"/>
                        </a:rPr>
                        <a:t>N/A</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16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Median time to B-cell recovery: 24.6 weeks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2748462877"/>
                  </a:ext>
                </a:extLst>
              </a:tr>
              <a:tr h="309856">
                <a:tc>
                  <a:txBody>
                    <a:bodyPr/>
                    <a:lstStyle/>
                    <a:p>
                      <a:pPr>
                        <a:lnSpc>
                          <a:spcPct val="100000"/>
                        </a:lnSpc>
                        <a:spcAft>
                          <a:spcPts val="0"/>
                        </a:spcAft>
                      </a:pPr>
                      <a:r>
                        <a:rPr lang="en-GB" sz="1100" b="1">
                          <a:solidFill>
                            <a:schemeClr val="bg2"/>
                          </a:solidFill>
                          <a:effectLst/>
                          <a:latin typeface="+mn-lt"/>
                          <a:ea typeface="Calibri" panose="020F0502020204030204" pitchFamily="34" charset="0"/>
                          <a:cs typeface="Times New Roman" panose="02020603050405020304" pitchFamily="18" charset="0"/>
                        </a:rPr>
                        <a:t>Ocrelizumab</a:t>
                      </a:r>
                      <a:r>
                        <a:rPr lang="en-GB" sz="1100" b="1" baseline="30000">
                          <a:solidFill>
                            <a:schemeClr val="bg2"/>
                          </a:solidFill>
                          <a:effectLst/>
                          <a:latin typeface="+mn-lt"/>
                          <a:ea typeface="Calibri" panose="020F0502020204030204" pitchFamily="34" charset="0"/>
                          <a:cs typeface="Times New Roman" panose="02020603050405020304" pitchFamily="18" charset="0"/>
                        </a:rPr>
                        <a:t>9</a:t>
                      </a:r>
                      <a:endParaRPr lang="en-GB" sz="1100">
                        <a:solidFill>
                          <a:schemeClr val="bg2"/>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en-GB" sz="1000">
                          <a:solidFill>
                            <a:srgbClr val="575756"/>
                          </a:solidFill>
                          <a:effectLst/>
                          <a:latin typeface="+mn-lt"/>
                          <a:ea typeface="Calibri" panose="020F0502020204030204" pitchFamily="34" charset="0"/>
                          <a:cs typeface="Times New Roman" panose="02020603050405020304" pitchFamily="18" charset="0"/>
                        </a:rPr>
                        <a:t>N/A</a:t>
                      </a: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26 days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75756"/>
                          </a:solidFill>
                          <a:effectLst/>
                          <a:latin typeface="+mn-lt"/>
                          <a:ea typeface="Calibri" panose="020F0502020204030204" pitchFamily="34" charset="0"/>
                          <a:cs typeface="Karbon-Regular"/>
                        </a:rPr>
                        <a:t>Median time to B-cell repletion: 72 weeks</a:t>
                      </a:r>
                      <a:endParaRPr lang="en-GB" sz="1000">
                        <a:solidFill>
                          <a:srgbClr val="575756"/>
                        </a:solidFill>
                        <a:effectLst/>
                        <a:latin typeface="+mn-lt"/>
                        <a:ea typeface="Calibri" panose="020F0502020204030204" pitchFamily="34" charset="0"/>
                        <a:cs typeface="Times New Roman" panose="02020603050405020304" pitchFamily="18" charset="0"/>
                      </a:endParaRPr>
                    </a:p>
                  </a:txBody>
                  <a:tcPr marL="40903" marR="40903" marT="0" marB="0" anchor="ctr">
                    <a:lnL w="12700" cap="flat" cmpd="sng" algn="ctr">
                      <a:solidFill>
                        <a:srgbClr val="EFEEEC"/>
                      </a:solidFill>
                      <a:prstDash val="solid"/>
                      <a:round/>
                      <a:headEnd type="none" w="med" len="med"/>
                      <a:tailEnd type="none" w="med" len="med"/>
                    </a:lnL>
                    <a:lnR w="12700" cap="flat" cmpd="sng" algn="ctr">
                      <a:solidFill>
                        <a:srgbClr val="EFEEEC"/>
                      </a:solidFill>
                      <a:prstDash val="solid"/>
                      <a:round/>
                      <a:headEnd type="none" w="med" len="med"/>
                      <a:tailEnd type="none" w="med" len="med"/>
                    </a:lnR>
                    <a:lnT w="12700" cap="flat" cmpd="sng" algn="ctr">
                      <a:solidFill>
                        <a:srgbClr val="EFEEEC"/>
                      </a:solidFill>
                      <a:prstDash val="solid"/>
                      <a:round/>
                      <a:headEnd type="none" w="med" len="med"/>
                      <a:tailEnd type="none" w="med" len="med"/>
                    </a:lnT>
                    <a:lnB w="12700" cap="flat" cmpd="sng" algn="ctr">
                      <a:solidFill>
                        <a:srgbClr val="EFEEEC"/>
                      </a:solidFill>
                      <a:prstDash val="solid"/>
                      <a:round/>
                      <a:headEnd type="none" w="med" len="med"/>
                      <a:tailEnd type="none" w="med" len="med"/>
                    </a:lnB>
                    <a:solidFill>
                      <a:schemeClr val="bg1"/>
                    </a:solidFill>
                  </a:tcPr>
                </a:tc>
                <a:extLst>
                  <a:ext uri="{0D108BD9-81ED-4DB2-BD59-A6C34878D82A}">
                    <a16:rowId xmlns:a16="http://schemas.microsoft.com/office/drawing/2014/main" val="3627366990"/>
                  </a:ext>
                </a:extLst>
              </a:tr>
            </a:tbl>
          </a:graphicData>
        </a:graphic>
      </p:graphicFrame>
      <p:sp>
        <p:nvSpPr>
          <p:cNvPr id="10" name="Round Diagonal Corner of Rectangle 9">
            <a:hlinkClick r:id="rId3" action="ppaction://hlinksldjump"/>
            <a:extLst>
              <a:ext uri="{FF2B5EF4-FFF2-40B4-BE49-F238E27FC236}">
                <a16:creationId xmlns:a16="http://schemas.microsoft.com/office/drawing/2014/main" id="{836B722E-1DF5-5DC0-0610-0BAAD9D2551A}"/>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t>BACK TO CONTENTS</a:t>
            </a:r>
          </a:p>
        </p:txBody>
      </p:sp>
      <p:sp>
        <p:nvSpPr>
          <p:cNvPr id="11" name="Triangle 10">
            <a:extLst>
              <a:ext uri="{FF2B5EF4-FFF2-40B4-BE49-F238E27FC236}">
                <a16:creationId xmlns:a16="http://schemas.microsoft.com/office/drawing/2014/main" id="{4E080354-B137-D554-8962-181100FF55E5}"/>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E89686E4-67ED-1079-D5CC-4BCB2D8E8ED4}"/>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6000"/>
              </a:lnSpc>
            </a:pPr>
            <a:r>
              <a:rPr lang="en-GB" sz="1000" b="1" dirty="0"/>
              <a:t>DMT, </a:t>
            </a:r>
            <a:r>
              <a:rPr lang="en-GB" sz="1000" dirty="0"/>
              <a:t>disease-modifying therapy.</a:t>
            </a:r>
            <a:endParaRPr lang="en-GB" sz="1000" b="1" dirty="0"/>
          </a:p>
          <a:p>
            <a:pPr lvl="0">
              <a:lnSpc>
                <a:spcPct val="106000"/>
              </a:lnSpc>
            </a:pPr>
            <a:r>
              <a:rPr lang="en-GB" sz="1000" b="1" dirty="0"/>
              <a:t>References: 1. </a:t>
            </a:r>
            <a:r>
              <a:rPr lang="en-GB" sz="1000" dirty="0" err="1">
                <a:ea typeface="Calibri" panose="020F0502020204030204" pitchFamily="34" charset="0"/>
                <a:cs typeface="Times New Roman" panose="02020603050405020304" pitchFamily="18" charset="0"/>
              </a:rPr>
              <a:t>Zeposia</a:t>
            </a:r>
            <a:r>
              <a:rPr lang="en-GB" sz="1000" dirty="0">
                <a:ea typeface="Calibri" panose="020F0502020204030204" pitchFamily="34" charset="0"/>
                <a:cs typeface="Times New Roman" panose="02020603050405020304" pitchFamily="18" charset="0"/>
              </a:rPr>
              <a:t> (ozanimod). Summary of Product Characteristics. December 2021. </a:t>
            </a:r>
            <a:r>
              <a:rPr lang="en-GB" sz="1000" b="1" dirty="0">
                <a:ea typeface="Calibri" panose="020F0502020204030204" pitchFamily="34" charset="0"/>
                <a:cs typeface="Times New Roman" panose="02020603050405020304" pitchFamily="18" charset="0"/>
              </a:rPr>
              <a:t>2. </a:t>
            </a:r>
            <a:r>
              <a:rPr lang="en-GB" sz="1000" dirty="0" err="1">
                <a:ea typeface="Calibri" panose="020F0502020204030204" pitchFamily="34" charset="0"/>
                <a:cs typeface="Times New Roman" panose="02020603050405020304" pitchFamily="18" charset="0"/>
              </a:rPr>
              <a:t>Gilenya</a:t>
            </a:r>
            <a:r>
              <a:rPr lang="en-GB" sz="1000" dirty="0">
                <a:ea typeface="Calibri" panose="020F0502020204030204" pitchFamily="34" charset="0"/>
                <a:cs typeface="Times New Roman" panose="02020603050405020304" pitchFamily="18" charset="0"/>
              </a:rPr>
              <a:t> (fingolimod). Summary of Product Characteristics. March 2022. </a:t>
            </a:r>
            <a:r>
              <a:rPr lang="en-GB" sz="1000" b="1" dirty="0">
                <a:ea typeface="Calibri" panose="020F0502020204030204" pitchFamily="34" charset="0"/>
                <a:cs typeface="Times New Roman" panose="02020603050405020304" pitchFamily="18" charset="0"/>
              </a:rPr>
              <a:t>3. </a:t>
            </a:r>
            <a:r>
              <a:rPr lang="en-GB" sz="1000" dirty="0" err="1">
                <a:ea typeface="Calibri" panose="020F0502020204030204" pitchFamily="34" charset="0"/>
                <a:cs typeface="Times New Roman" panose="02020603050405020304" pitchFamily="18" charset="0"/>
              </a:rPr>
              <a:t>Mayzent</a:t>
            </a:r>
            <a:r>
              <a:rPr lang="en-GB" sz="1000" dirty="0">
                <a:ea typeface="Calibri" panose="020F0502020204030204" pitchFamily="34" charset="0"/>
                <a:cs typeface="Times New Roman" panose="02020603050405020304" pitchFamily="18" charset="0"/>
              </a:rPr>
              <a:t> (</a:t>
            </a:r>
            <a:r>
              <a:rPr lang="en-GB" sz="1000" dirty="0" err="1">
                <a:ea typeface="Calibri" panose="020F0502020204030204" pitchFamily="34" charset="0"/>
                <a:cs typeface="Times New Roman" panose="02020603050405020304" pitchFamily="18" charset="0"/>
              </a:rPr>
              <a:t>siponimod</a:t>
            </a:r>
            <a:r>
              <a:rPr lang="en-GB" sz="1000" dirty="0">
                <a:ea typeface="Calibri" panose="020F0502020204030204" pitchFamily="34" charset="0"/>
                <a:cs typeface="Times New Roman" panose="02020603050405020304" pitchFamily="18" charset="0"/>
              </a:rPr>
              <a:t>). Summary of Product Characteristics. February 2022. </a:t>
            </a:r>
            <a:r>
              <a:rPr lang="en-GB" sz="1000" b="1" dirty="0">
                <a:ea typeface="Calibri" panose="020F0502020204030204" pitchFamily="34" charset="0"/>
                <a:cs typeface="Times New Roman" panose="02020603050405020304" pitchFamily="18" charset="0"/>
              </a:rPr>
              <a:t>4. </a:t>
            </a:r>
            <a:r>
              <a:rPr lang="en-GB" sz="1000" dirty="0" err="1">
                <a:ea typeface="Calibri" panose="020F0502020204030204" pitchFamily="34" charset="0"/>
                <a:cs typeface="Times New Roman" panose="02020603050405020304" pitchFamily="18" charset="0"/>
              </a:rPr>
              <a:t>Aubagio</a:t>
            </a:r>
            <a:r>
              <a:rPr lang="en-GB" sz="1000" dirty="0">
                <a:ea typeface="Calibri" panose="020F0502020204030204" pitchFamily="34" charset="0"/>
                <a:cs typeface="Times New Roman" panose="02020603050405020304" pitchFamily="18" charset="0"/>
              </a:rPr>
              <a:t> (teriflunomide). Summary of Product Characteristics. January 2022. </a:t>
            </a:r>
            <a:r>
              <a:rPr lang="en-GB" sz="1000" b="1" dirty="0">
                <a:ea typeface="Calibri" panose="020F0502020204030204" pitchFamily="34" charset="0"/>
                <a:cs typeface="Times New Roman" panose="02020603050405020304" pitchFamily="18" charset="0"/>
              </a:rPr>
              <a:t>5. </a:t>
            </a:r>
            <a:r>
              <a:rPr lang="en-GB" sz="1000" dirty="0">
                <a:ea typeface="Calibri" panose="020F0502020204030204" pitchFamily="34" charset="0"/>
                <a:cs typeface="Times New Roman" panose="02020603050405020304" pitchFamily="18" charset="0"/>
              </a:rPr>
              <a:t>Tecfidera (dimethyl fumarate). Summary of Product Characteristics. May 2022. </a:t>
            </a:r>
            <a:r>
              <a:rPr lang="en-GB" sz="1000" b="1" dirty="0">
                <a:ea typeface="Calibri" panose="020F0502020204030204" pitchFamily="34" charset="0"/>
                <a:cs typeface="Times New Roman" panose="02020603050405020304" pitchFamily="18" charset="0"/>
              </a:rPr>
              <a:t>6. </a:t>
            </a:r>
            <a:r>
              <a:rPr lang="en-GB" sz="1000" dirty="0" err="1">
                <a:ea typeface="Calibri" panose="020F0502020204030204" pitchFamily="34" charset="0"/>
                <a:cs typeface="Times New Roman" panose="02020603050405020304" pitchFamily="18" charset="0"/>
              </a:rPr>
              <a:t>Mavenclad</a:t>
            </a:r>
            <a:r>
              <a:rPr lang="en-GB" sz="1000" dirty="0">
                <a:ea typeface="Calibri" panose="020F0502020204030204" pitchFamily="34" charset="0"/>
                <a:cs typeface="Times New Roman" panose="02020603050405020304" pitchFamily="18" charset="0"/>
              </a:rPr>
              <a:t> (cladribine). Summary of Product Characteristics. May 2022. </a:t>
            </a:r>
            <a:r>
              <a:rPr lang="en-GB" sz="1000" b="1" dirty="0">
                <a:ea typeface="Calibri" panose="020F0502020204030204" pitchFamily="34" charset="0"/>
                <a:cs typeface="Times New Roman" panose="02020603050405020304" pitchFamily="18" charset="0"/>
              </a:rPr>
              <a:t>7. </a:t>
            </a:r>
            <a:r>
              <a:rPr lang="en-GB" sz="1000" dirty="0">
                <a:ea typeface="Calibri" panose="020F0502020204030204" pitchFamily="34" charset="0"/>
                <a:cs typeface="Times New Roman" panose="02020603050405020304" pitchFamily="18" charset="0"/>
              </a:rPr>
              <a:t>Tysabri (natalizumab). Summary of Product Characteristics. June 2022. </a:t>
            </a:r>
            <a:r>
              <a:rPr lang="en-GB" sz="1000" b="1" dirty="0">
                <a:ea typeface="Calibri" panose="020F0502020204030204" pitchFamily="34" charset="0"/>
                <a:cs typeface="Times New Roman" panose="02020603050405020304" pitchFamily="18" charset="0"/>
              </a:rPr>
              <a:t>8. </a:t>
            </a:r>
            <a:r>
              <a:rPr lang="en-GB" sz="1000" dirty="0" err="1">
                <a:ea typeface="Calibri" panose="020F0502020204030204" pitchFamily="34" charset="0"/>
                <a:cs typeface="Times New Roman" panose="02020603050405020304" pitchFamily="18" charset="0"/>
              </a:rPr>
              <a:t>Kesimpta</a:t>
            </a:r>
            <a:r>
              <a:rPr lang="en-GB" sz="1000" dirty="0">
                <a:ea typeface="Calibri" panose="020F0502020204030204" pitchFamily="34" charset="0"/>
                <a:cs typeface="Times New Roman" panose="02020603050405020304" pitchFamily="18" charset="0"/>
              </a:rPr>
              <a:t> (ofatumumab). Summary of Product Characteristics. March 2022. </a:t>
            </a:r>
            <a:r>
              <a:rPr lang="en-GB" sz="1000" b="1" dirty="0">
                <a:ea typeface="Calibri" panose="020F0502020204030204" pitchFamily="34" charset="0"/>
                <a:cs typeface="Times New Roman" panose="02020603050405020304" pitchFamily="18" charset="0"/>
              </a:rPr>
              <a:t>9. </a:t>
            </a:r>
            <a:r>
              <a:rPr lang="en-GB" sz="1000" dirty="0">
                <a:ea typeface="Calibri" panose="020F0502020204030204" pitchFamily="34" charset="0"/>
                <a:cs typeface="Times New Roman" panose="02020603050405020304" pitchFamily="18" charset="0"/>
              </a:rPr>
              <a:t>Ocrevus (ocrelizumab). Summary of Product Characteristics. February 2022.</a:t>
            </a:r>
            <a:endParaRPr lang="en-US" sz="1000" dirty="0"/>
          </a:p>
        </p:txBody>
      </p:sp>
      <p:sp>
        <p:nvSpPr>
          <p:cNvPr id="12" name="Title 1">
            <a:extLst>
              <a:ext uri="{FF2B5EF4-FFF2-40B4-BE49-F238E27FC236}">
                <a16:creationId xmlns:a16="http://schemas.microsoft.com/office/drawing/2014/main" id="{EDC15623-80CB-78C9-BEEC-319FAF908C7D}"/>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37704903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864F-6B38-4B52-9AD5-3FC5FDDAF8B1}"/>
              </a:ext>
            </a:extLst>
          </p:cNvPr>
          <p:cNvSpPr>
            <a:spLocks noGrp="1"/>
          </p:cNvSpPr>
          <p:nvPr>
            <p:ph type="title"/>
          </p:nvPr>
        </p:nvSpPr>
        <p:spPr/>
        <p:txBody>
          <a:bodyPr/>
          <a:lstStyle/>
          <a:p>
            <a:r>
              <a:rPr lang="en-GB"/>
              <a:t>Q&amp;A </a:t>
            </a:r>
            <a:r>
              <a:rPr lang="en-GB">
                <a:solidFill>
                  <a:schemeClr val="accent2"/>
                </a:solidFill>
              </a:rPr>
              <a:t>session</a:t>
            </a:r>
          </a:p>
        </p:txBody>
      </p:sp>
      <p:sp>
        <p:nvSpPr>
          <p:cNvPr id="3" name="Text Placeholder 2">
            <a:extLst>
              <a:ext uri="{FF2B5EF4-FFF2-40B4-BE49-F238E27FC236}">
                <a16:creationId xmlns:a16="http://schemas.microsoft.com/office/drawing/2014/main" id="{D978CB02-0BBA-4379-A702-A099B4D31EA5}"/>
              </a:ext>
            </a:extLst>
          </p:cNvPr>
          <p:cNvSpPr>
            <a:spLocks noGrp="1"/>
          </p:cNvSpPr>
          <p:nvPr>
            <p:ph type="body" sz="quarter" idx="13"/>
          </p:nvPr>
        </p:nvSpPr>
        <p:spPr/>
        <p:txBody>
          <a:bodyPr/>
          <a:lstStyle/>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2" action="ppaction://hlinksldjump"/>
              </a:rPr>
              <a:t>Convenience</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Missed/forgotten doses</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Safety </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536575" lvl="2" indent="-254000">
              <a:spcAft>
                <a:spcPts val="600"/>
              </a:spcAft>
            </a:pPr>
            <a:r>
              <a:rPr lang="en-GB" sz="22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Pregnancy</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06F43AEF-19ED-4CC7-B3A8-6953F2232942}"/>
              </a:ext>
            </a:extLst>
          </p:cNvPr>
          <p:cNvGrpSpPr/>
          <p:nvPr/>
        </p:nvGrpSpPr>
        <p:grpSpPr>
          <a:xfrm>
            <a:off x="8121776" y="-1067517"/>
            <a:ext cx="4070224" cy="7786747"/>
            <a:chOff x="8121776" y="-1067517"/>
            <a:chExt cx="4070224" cy="7786747"/>
          </a:xfrm>
        </p:grpSpPr>
        <p:sp>
          <p:nvSpPr>
            <p:cNvPr id="10" name="Rectangle 9">
              <a:extLst>
                <a:ext uri="{FF2B5EF4-FFF2-40B4-BE49-F238E27FC236}">
                  <a16:creationId xmlns:a16="http://schemas.microsoft.com/office/drawing/2014/main" id="{3B2E8BF0-8AFD-4BA6-8B9D-D1AF009942B1}"/>
                </a:ext>
              </a:extLst>
            </p:cNvPr>
            <p:cNvSpPr/>
            <p:nvPr/>
          </p:nvSpPr>
          <p:spPr>
            <a:xfrm>
              <a:off x="11495314" y="-1"/>
              <a:ext cx="696686" cy="651391"/>
            </a:xfrm>
            <a:prstGeom prst="rect">
              <a:avLst/>
            </a:prstGeom>
            <a:solidFill>
              <a:srgbClr val="C3D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Diagonal Corner of Rectangle 19">
              <a:extLst>
                <a:ext uri="{FF2B5EF4-FFF2-40B4-BE49-F238E27FC236}">
                  <a16:creationId xmlns:a16="http://schemas.microsoft.com/office/drawing/2014/main" id="{0CF1EFF6-D23C-4AF2-9B9C-3DCFB209366C}"/>
                </a:ext>
              </a:extLst>
            </p:cNvPr>
            <p:cNvSpPr/>
            <p:nvPr/>
          </p:nvSpPr>
          <p:spPr>
            <a:xfrm>
              <a:off x="8121776" y="-1"/>
              <a:ext cx="4070224" cy="5665510"/>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C4E200-5917-4429-B3A4-AB3A7105F8F3}"/>
                </a:ext>
              </a:extLst>
            </p:cNvPr>
            <p:cNvSpPr txBox="1"/>
            <p:nvPr/>
          </p:nvSpPr>
          <p:spPr>
            <a:xfrm>
              <a:off x="9185804" y="-1067517"/>
              <a:ext cx="2095928" cy="7786747"/>
            </a:xfrm>
            <a:prstGeom prst="rect">
              <a:avLst/>
            </a:prstGeom>
            <a:noFill/>
          </p:spPr>
          <p:txBody>
            <a:bodyPr wrap="square" rtlCol="0">
              <a:spAutoFit/>
            </a:bodyPr>
            <a:lstStyle/>
            <a:p>
              <a:pPr algn="ctr"/>
              <a:r>
                <a:rPr lang="en-GB" sz="50000">
                  <a:solidFill>
                    <a:schemeClr val="bg1">
                      <a:alpha val="41000"/>
                    </a:schemeClr>
                  </a:solidFill>
                </a:rPr>
                <a:t>?</a:t>
              </a:r>
            </a:p>
          </p:txBody>
        </p:sp>
      </p:grpSp>
    </p:spTree>
    <p:extLst>
      <p:ext uri="{BB962C8B-B14F-4D97-AF65-F5344CB8AC3E}">
        <p14:creationId xmlns:p14="http://schemas.microsoft.com/office/powerpoint/2010/main" val="862183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E847088C-4E5C-DEDC-817F-F7AD137C1D4C}"/>
              </a:ext>
            </a:extLst>
          </p:cNvPr>
          <p:cNvSpPr/>
          <p:nvPr/>
        </p:nvSpPr>
        <p:spPr>
          <a:xfrm>
            <a:off x="502920" y="1496064"/>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7FB8740-A3EA-419B-95EE-0FBFE5B4EA21}"/>
              </a:ext>
            </a:extLst>
          </p:cNvPr>
          <p:cNvSpPr>
            <a:spLocks noGrp="1"/>
          </p:cNvSpPr>
          <p:nvPr>
            <p:ph sz="quarter" idx="18"/>
          </p:nvPr>
        </p:nvSpPr>
        <p:spPr>
          <a:xfrm>
            <a:off x="6279765" y="1496064"/>
            <a:ext cx="5406267" cy="3505437"/>
          </a:xfrm>
        </p:spPr>
        <p:txBody>
          <a:bodyPr/>
          <a:lstStyle/>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Once-daily </a:t>
            </a: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a:t>
            </a:r>
            <a:r>
              <a:rPr lang="en-GB" sz="1400" b="0" dirty="0">
                <a:solidFill>
                  <a:schemeClr val="accent1"/>
                </a:solidFill>
                <a:cs typeface="Arial" panose="020B0604020202020204" pitchFamily="34" charset="0"/>
              </a:rPr>
              <a:t>can be initiated at home for most patients*</a:t>
            </a:r>
            <a:r>
              <a:rPr lang="en-GB" sz="1400" b="0" baseline="30000" dirty="0">
                <a:solidFill>
                  <a:schemeClr val="accent1"/>
                </a:solidFill>
                <a:cs typeface="Arial" panose="020B0604020202020204" pitchFamily="34" charset="0"/>
              </a:rPr>
              <a:t>1</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rPr>
              <a:t>First-dose observation is only recommended for select </a:t>
            </a:r>
            <a:br>
              <a:rPr lang="en-GB" sz="1400" b="0" dirty="0">
                <a:solidFill>
                  <a:schemeClr val="accent1"/>
                </a:solidFill>
              </a:rPr>
            </a:br>
            <a:r>
              <a:rPr lang="en-GB" sz="1400" b="0" dirty="0">
                <a:solidFill>
                  <a:schemeClr val="accent1"/>
                </a:solidFill>
              </a:rPr>
              <a:t>patients with pre-existing cardiac conditions*</a:t>
            </a:r>
            <a:r>
              <a:rPr lang="en-GB" sz="1400" b="0" baseline="30000" dirty="0">
                <a:solidFill>
                  <a:schemeClr val="accent1"/>
                </a:solidFill>
              </a:rPr>
              <a:t>1</a:t>
            </a:r>
            <a:endParaRPr lang="en-GB" sz="1400" b="0" dirty="0">
              <a:solidFill>
                <a:schemeClr val="accent1"/>
              </a:solidFill>
            </a:endParaRP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rPr>
              <a:t>Dose titration is required for initiation of treatment with </a:t>
            </a: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a:t>
            </a:r>
            <a:r>
              <a:rPr lang="en-GB" sz="1400" b="0" dirty="0">
                <a:solidFill>
                  <a:schemeClr val="accent1"/>
                </a:solidFill>
              </a:rPr>
              <a:t>to mitigate first-dose effects</a:t>
            </a:r>
            <a:r>
              <a:rPr lang="en-GB" sz="1400" b="0" baseline="30000" dirty="0">
                <a:solidFill>
                  <a:schemeClr val="accent1"/>
                </a:solidFill>
              </a:rPr>
              <a:t>2</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rPr>
              <a:t>The 14-day treatment initiation pack is designed to simplify titration</a:t>
            </a:r>
            <a:r>
              <a:rPr lang="en-GB" sz="1400" b="0" baseline="30000" dirty="0">
                <a:solidFill>
                  <a:schemeClr val="accent1"/>
                </a:solidFill>
              </a:rPr>
              <a:t>1</a:t>
            </a:r>
          </a:p>
          <a:p>
            <a:pPr marL="225425" indent="-225425">
              <a:lnSpc>
                <a:spcPct val="100000"/>
              </a:lnSpc>
              <a:spcBef>
                <a:spcPts val="0"/>
              </a:spcBef>
              <a:spcAft>
                <a:spcPts val="600"/>
              </a:spcAft>
              <a:buFont typeface="Symbol" panose="05050102010706020507" pitchFamily="18" charset="2"/>
              <a:buChar char=""/>
            </a:pP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a:t>
            </a:r>
            <a:r>
              <a:rPr lang="en-GB" sz="1400" b="0" dirty="0">
                <a:solidFill>
                  <a:schemeClr val="accent1"/>
                </a:solidFill>
                <a:cs typeface="Arial" panose="020B0604020202020204" pitchFamily="34" charset="0"/>
              </a:rPr>
              <a:t>is an oral, once daily tablet that is discreet and </a:t>
            </a:r>
            <a:br>
              <a:rPr lang="en-GB" sz="1400" b="0" dirty="0">
                <a:solidFill>
                  <a:schemeClr val="accent1"/>
                </a:solidFill>
                <a:cs typeface="Arial" panose="020B0604020202020204" pitchFamily="34" charset="0"/>
              </a:rPr>
            </a:br>
            <a:r>
              <a:rPr lang="en-GB" sz="1400" b="0" dirty="0">
                <a:solidFill>
                  <a:schemeClr val="accent1"/>
                </a:solidFill>
                <a:cs typeface="Arial" panose="020B0604020202020204" pitchFamily="34" charset="0"/>
              </a:rPr>
              <a:t>can be taken anywhere, unlike infusions or injections</a:t>
            </a:r>
            <a:r>
              <a:rPr lang="en-GB" sz="1400" b="0" baseline="30000" dirty="0">
                <a:solidFill>
                  <a:schemeClr val="accent1"/>
                </a:solidFill>
                <a:cs typeface="Arial" panose="020B0604020202020204" pitchFamily="34" charset="0"/>
              </a:rPr>
              <a:t>1</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After dose titration, the recommended maintenance dosage </a:t>
            </a:r>
            <a:br>
              <a:rPr lang="en-GB" sz="1400" b="0" dirty="0">
                <a:solidFill>
                  <a:schemeClr val="accent1"/>
                </a:solidFill>
                <a:cs typeface="Arial" panose="020B0604020202020204" pitchFamily="34" charset="0"/>
              </a:rPr>
            </a:br>
            <a:r>
              <a:rPr lang="en-GB" sz="1400" b="0" dirty="0">
                <a:solidFill>
                  <a:schemeClr val="accent1"/>
                </a:solidFill>
                <a:cs typeface="Arial" panose="020B0604020202020204" pitchFamily="34" charset="0"/>
              </a:rPr>
              <a:t>is one 20 mg tablet taken once-daily</a:t>
            </a:r>
            <a:r>
              <a:rPr lang="en-GB" sz="1400" b="0" baseline="30000" dirty="0">
                <a:solidFill>
                  <a:schemeClr val="accent1"/>
                </a:solidFill>
                <a:cs typeface="Arial" panose="020B0604020202020204" pitchFamily="34" charset="0"/>
              </a:rPr>
              <a:t>1</a:t>
            </a: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Can be taken with or without food</a:t>
            </a:r>
            <a:r>
              <a:rPr lang="en-GB" sz="1400" b="0" baseline="30000" dirty="0">
                <a:solidFill>
                  <a:schemeClr val="accent1"/>
                </a:solidFill>
                <a:cs typeface="Arial" panose="020B0604020202020204" pitchFamily="34" charset="0"/>
              </a:rPr>
              <a:t>1</a:t>
            </a:r>
            <a:br>
              <a:rPr lang="en-GB" sz="1400" b="0" dirty="0">
                <a:solidFill>
                  <a:schemeClr val="accent1"/>
                </a:solidFill>
                <a:cs typeface="Arial" panose="020B0604020202020204" pitchFamily="34" charset="0"/>
              </a:rPr>
            </a:br>
            <a:endParaRPr lang="en-GB" sz="1400" b="0" dirty="0">
              <a:solidFill>
                <a:schemeClr val="accent1"/>
              </a:solidFill>
              <a:cs typeface="Arial" panose="020B0604020202020204" pitchFamily="34" charset="0"/>
            </a:endParaRPr>
          </a:p>
        </p:txBody>
      </p:sp>
      <p:sp>
        <p:nvSpPr>
          <p:cNvPr id="13" name="Content Placeholder 12">
            <a:extLst>
              <a:ext uri="{FF2B5EF4-FFF2-40B4-BE49-F238E27FC236}">
                <a16:creationId xmlns:a16="http://schemas.microsoft.com/office/drawing/2014/main" id="{5319A8BA-A265-5156-22F1-A5F43CD915EC}"/>
              </a:ext>
            </a:extLst>
          </p:cNvPr>
          <p:cNvSpPr>
            <a:spLocks noGrp="1"/>
          </p:cNvSpPr>
          <p:nvPr>
            <p:ph sz="quarter" idx="15"/>
          </p:nvPr>
        </p:nvSpPr>
        <p:spPr>
          <a:xfrm>
            <a:off x="722376" y="1809039"/>
            <a:ext cx="4638172" cy="2060684"/>
          </a:xfrm>
        </p:spPr>
        <p:txBody>
          <a:bodyPr/>
          <a:lstStyle/>
          <a:p>
            <a:pPr marL="0" indent="0">
              <a:lnSpc>
                <a:spcPts val="3380"/>
              </a:lnSpc>
              <a:buNone/>
            </a:pPr>
            <a:r>
              <a:rPr lang="en-US" sz="4300" dirty="0">
                <a:solidFill>
                  <a:schemeClr val="bg1"/>
                </a:solidFill>
                <a:latin typeface="+mj-lt"/>
              </a:rPr>
              <a:t>Can you expand on the convenience aspect of PONVORY</a:t>
            </a:r>
            <a:r>
              <a:rPr lang="en-GB" baseline="85000" dirty="0">
                <a:solidFill>
                  <a:srgbClr val="FFFFFF"/>
                </a:solidFill>
              </a:rPr>
              <a:t>®</a:t>
            </a:r>
            <a:r>
              <a:rPr lang="en-US" sz="4300" dirty="0">
                <a:solidFill>
                  <a:schemeClr val="bg1"/>
                </a:solidFill>
                <a:latin typeface="+mj-lt"/>
              </a:rPr>
              <a:t>?</a:t>
            </a:r>
            <a:endParaRPr lang="en-US" sz="4300" dirty="0">
              <a:solidFill>
                <a:schemeClr val="bg1"/>
              </a:solidFill>
            </a:endParaRPr>
          </a:p>
        </p:txBody>
      </p:sp>
      <p:sp>
        <p:nvSpPr>
          <p:cNvPr id="10" name="Round Diagonal Corner of Rectangle 9">
            <a:hlinkClick r:id="" action="ppaction://noaction"/>
            <a:extLst>
              <a:ext uri="{FF2B5EF4-FFF2-40B4-BE49-F238E27FC236}">
                <a16:creationId xmlns:a16="http://schemas.microsoft.com/office/drawing/2014/main" id="{6D684782-130A-CAA5-7D1D-49E7FDFA1EA3}"/>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solidFill>
                  <a:schemeClr val="bg1"/>
                </a:solidFill>
                <a:hlinkClick r:id="rId3" action="ppaction://hlinksldjump"/>
              </a:rPr>
              <a:t>BACK</a:t>
            </a:r>
            <a:r>
              <a:rPr lang="en-US" sz="1000" b="1" dirty="0">
                <a:hlinkClick r:id="rId3" action="ppaction://hlinksldjump"/>
              </a:rPr>
              <a:t> TO CONTENTS</a:t>
            </a:r>
            <a:endParaRPr lang="en-US" sz="1000" b="1" dirty="0"/>
          </a:p>
        </p:txBody>
      </p:sp>
      <p:sp>
        <p:nvSpPr>
          <p:cNvPr id="12" name="Triangle 11">
            <a:extLst>
              <a:ext uri="{FF2B5EF4-FFF2-40B4-BE49-F238E27FC236}">
                <a16:creationId xmlns:a16="http://schemas.microsoft.com/office/drawing/2014/main" id="{588EADE0-8A7D-72F8-E8DA-368B199CF599}"/>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a:extLst>
              <a:ext uri="{FF2B5EF4-FFF2-40B4-BE49-F238E27FC236}">
                <a16:creationId xmlns:a16="http://schemas.microsoft.com/office/drawing/2014/main" id="{DA201BFC-E086-3A83-9663-EE0E28BFB845}"/>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*4-hour first-dose observation is recommended for patients with sinus bradycardia, first- or second-degree AV blocks, Mobitz type I (Wenckebach), or a history of myocardial infarction or heart failure occurring more than 6 months prior to treatment initiation and in a stable condition.</a:t>
            </a:r>
            <a:r>
              <a:rPr lang="en-GB" sz="1000" baseline="30000" dirty="0"/>
              <a:t>1</a:t>
            </a:r>
          </a:p>
          <a:p>
            <a:r>
              <a:rPr lang="en-GB" sz="1000" b="1" dirty="0"/>
              <a:t>AV, </a:t>
            </a:r>
            <a:r>
              <a:rPr lang="en-GB" sz="1000" dirty="0"/>
              <a:t>atrioventricular.</a:t>
            </a:r>
            <a:endParaRPr lang="en-GB" sz="1000" b="1" dirty="0"/>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r>
              <a:rPr lang="en-GB" sz="1000" b="1" dirty="0"/>
              <a:t>2.</a:t>
            </a:r>
            <a:r>
              <a:rPr lang="en-GB" sz="1000" dirty="0"/>
              <a:t> </a:t>
            </a:r>
            <a:r>
              <a:rPr lang="en-GB" sz="1000" dirty="0" err="1"/>
              <a:t>Kappos</a:t>
            </a:r>
            <a:r>
              <a:rPr lang="en-GB" sz="1000" dirty="0"/>
              <a:t> L, et al. JAMA Neurol. 2021; 78(5): 558-567. </a:t>
            </a:r>
            <a:endParaRPr lang="en-US" sz="1000" dirty="0"/>
          </a:p>
        </p:txBody>
      </p:sp>
      <p:sp>
        <p:nvSpPr>
          <p:cNvPr id="15" name="Title 1">
            <a:extLst>
              <a:ext uri="{FF2B5EF4-FFF2-40B4-BE49-F238E27FC236}">
                <a16:creationId xmlns:a16="http://schemas.microsoft.com/office/drawing/2014/main" id="{C4F4381C-1DB0-630F-F7D5-609E4DEB8219}"/>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322800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0" name="Round Diagonal Corner of Rectangle 9">
            <a:hlinkClick r:id="rId3" action="ppaction://hlinksldjump"/>
            <a:extLst>
              <a:ext uri="{FF2B5EF4-FFF2-40B4-BE49-F238E27FC236}">
                <a16:creationId xmlns:a16="http://schemas.microsoft.com/office/drawing/2014/main" id="{843F2B16-38FD-9245-193B-021B31983325}"/>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hlinkClick r:id="rId3" action="ppaction://hlinksldjump"/>
              </a:rPr>
              <a:t>BACK TO CONTENTS</a:t>
            </a:r>
            <a:endParaRPr lang="en-US" sz="1000" b="1" dirty="0"/>
          </a:p>
        </p:txBody>
      </p:sp>
      <p:sp>
        <p:nvSpPr>
          <p:cNvPr id="12" name="Triangle 11">
            <a:extLst>
              <a:ext uri="{FF2B5EF4-FFF2-40B4-BE49-F238E27FC236}">
                <a16:creationId xmlns:a16="http://schemas.microsoft.com/office/drawing/2014/main" id="{D0CA0CCF-A2E2-EE9D-F109-4A45C0D1E51C}"/>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a:extLst>
              <a:ext uri="{FF2B5EF4-FFF2-40B4-BE49-F238E27FC236}">
                <a16:creationId xmlns:a16="http://schemas.microsoft.com/office/drawing/2014/main" id="{682752BF-A0CC-5E83-3ACD-30C16EB0B90B}"/>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*The same first-dose observation for treatment initiation is recommended when ≥4 consecutive doses are missed in patients with pre-existing cardiac conditions.</a:t>
            </a:r>
            <a:r>
              <a:rPr lang="en-GB" sz="1000" baseline="30000" dirty="0"/>
              <a:t>1</a:t>
            </a:r>
            <a:endParaRPr lang="en-GB" sz="1000" b="1" dirty="0"/>
          </a:p>
          <a:p>
            <a:r>
              <a:rPr lang="en-GB" sz="1000" b="1" dirty="0"/>
              <a:t>References: 1. </a:t>
            </a:r>
            <a:r>
              <a:rPr lang="en-GB" sz="1000" dirty="0"/>
              <a:t>European Medicines Agency. </a:t>
            </a:r>
            <a:r>
              <a:rPr lang="en-GB" sz="1000" dirty="0" err="1"/>
              <a:t>Ponesimod</a:t>
            </a:r>
            <a:r>
              <a:rPr lang="en-GB" sz="1000" dirty="0"/>
              <a:t> Summary of Product Characteristics. Available at: https://</a:t>
            </a:r>
            <a:r>
              <a:rPr lang="en-GB" sz="1000" dirty="0" err="1"/>
              <a:t>www.ema.europa.eu</a:t>
            </a:r>
            <a:r>
              <a:rPr lang="en-GB" sz="1000" dirty="0"/>
              <a:t>/</a:t>
            </a:r>
            <a:r>
              <a:rPr lang="en-GB" sz="1000" dirty="0" err="1"/>
              <a:t>en</a:t>
            </a:r>
            <a:r>
              <a:rPr lang="en-GB" sz="1000" dirty="0"/>
              <a:t>/medicines Last accessed: June 2022. </a:t>
            </a:r>
            <a:endParaRPr lang="en-US" sz="1000" dirty="0"/>
          </a:p>
        </p:txBody>
      </p:sp>
      <p:sp>
        <p:nvSpPr>
          <p:cNvPr id="15" name="Title 1">
            <a:extLst>
              <a:ext uri="{FF2B5EF4-FFF2-40B4-BE49-F238E27FC236}">
                <a16:creationId xmlns:a16="http://schemas.microsoft.com/office/drawing/2014/main" id="{3DC3BC2C-F30E-C749-5B35-2F15F3502494}"/>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
        <p:nvSpPr>
          <p:cNvPr id="16" name="Round Diagonal Corner of Rectangle 15">
            <a:extLst>
              <a:ext uri="{FF2B5EF4-FFF2-40B4-BE49-F238E27FC236}">
                <a16:creationId xmlns:a16="http://schemas.microsoft.com/office/drawing/2014/main" id="{6873DB9B-C494-DF45-DACD-D2B988623095}"/>
              </a:ext>
            </a:extLst>
          </p:cNvPr>
          <p:cNvSpPr/>
          <p:nvPr/>
        </p:nvSpPr>
        <p:spPr>
          <a:xfrm>
            <a:off x="502920" y="1496064"/>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8">
            <a:extLst>
              <a:ext uri="{FF2B5EF4-FFF2-40B4-BE49-F238E27FC236}">
                <a16:creationId xmlns:a16="http://schemas.microsoft.com/office/drawing/2014/main" id="{51AF9175-40C0-22A3-CE7C-04EB16F3AA5D}"/>
              </a:ext>
            </a:extLst>
          </p:cNvPr>
          <p:cNvSpPr txBox="1">
            <a:spLocks/>
          </p:cNvSpPr>
          <p:nvPr/>
        </p:nvSpPr>
        <p:spPr>
          <a:xfrm>
            <a:off x="6279765" y="1496064"/>
            <a:ext cx="5406267" cy="3505437"/>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Interruption during treatment, especially during titration, should be avoided</a:t>
            </a:r>
            <a:r>
              <a:rPr lang="en-GB" sz="1400" b="0" baseline="30000" dirty="0">
                <a:solidFill>
                  <a:schemeClr val="accent1"/>
                </a:solidFill>
                <a:cs typeface="Arial" panose="020B0604020202020204" pitchFamily="34" charset="0"/>
              </a:rPr>
              <a:t>1</a:t>
            </a:r>
            <a:endParaRPr lang="en-GB" sz="1400" b="0" dirty="0">
              <a:solidFill>
                <a:schemeClr val="accent1"/>
              </a:solidFill>
              <a:cs typeface="Arial" panose="020B0604020202020204" pitchFamily="34" charset="0"/>
            </a:endParaRP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If less than 4 consecutive doses are missed during initiation or maintenance, your patient can resume treatment with the first missed dose</a:t>
            </a:r>
            <a:r>
              <a:rPr lang="en-GB" sz="1400" b="0" baseline="30000" dirty="0">
                <a:solidFill>
                  <a:schemeClr val="accent1"/>
                </a:solidFill>
                <a:cs typeface="Arial" panose="020B0604020202020204" pitchFamily="34" charset="0"/>
              </a:rPr>
              <a:t>1</a:t>
            </a:r>
            <a:endParaRPr lang="en-GB" sz="1400" b="0" dirty="0">
              <a:solidFill>
                <a:schemeClr val="accent1"/>
              </a:solidFill>
              <a:cs typeface="Arial" panose="020B0604020202020204" pitchFamily="34" charset="0"/>
            </a:endParaRPr>
          </a:p>
          <a:p>
            <a:pPr marL="225425" indent="-225425">
              <a:lnSpc>
                <a:spcPct val="100000"/>
              </a:lnSpc>
              <a:spcBef>
                <a:spcPts val="0"/>
              </a:spcBef>
              <a:spcAft>
                <a:spcPts val="600"/>
              </a:spcAft>
              <a:buFont typeface="Symbol" panose="05050102010706020507" pitchFamily="18" charset="2"/>
              <a:buChar char=""/>
            </a:pPr>
            <a:r>
              <a:rPr lang="en-GB" sz="1400" b="0" dirty="0">
                <a:solidFill>
                  <a:schemeClr val="accent1"/>
                </a:solidFill>
                <a:cs typeface="Arial" panose="020B0604020202020204" pitchFamily="34" charset="0"/>
              </a:rPr>
              <a:t>If 4 or more consecutive doses are missed during initiation or maintenance, reinitiate with Day 1 of a new treatment initiation pack, and complete the first-dose observation in patients for whom it is recommended*</a:t>
            </a:r>
            <a:r>
              <a:rPr lang="en-GB" sz="1400" b="0" baseline="30000" dirty="0">
                <a:solidFill>
                  <a:schemeClr val="accent1"/>
                </a:solidFill>
                <a:cs typeface="Arial" panose="020B0604020202020204" pitchFamily="34" charset="0"/>
              </a:rPr>
              <a:t>1</a:t>
            </a:r>
            <a:br>
              <a:rPr lang="en-GB" sz="1400" b="0" dirty="0">
                <a:cs typeface="Arial" panose="020B0604020202020204" pitchFamily="34" charset="0"/>
              </a:rPr>
            </a:br>
            <a:endParaRPr lang="en-GB" sz="1400" b="0" dirty="0">
              <a:cs typeface="Arial" panose="020B0604020202020204" pitchFamily="34" charset="0"/>
            </a:endParaRPr>
          </a:p>
        </p:txBody>
      </p:sp>
      <p:sp>
        <p:nvSpPr>
          <p:cNvPr id="18" name="Content Placeholder 12">
            <a:extLst>
              <a:ext uri="{FF2B5EF4-FFF2-40B4-BE49-F238E27FC236}">
                <a16:creationId xmlns:a16="http://schemas.microsoft.com/office/drawing/2014/main" id="{5C498A0A-B90A-ADAF-1153-5DE3FB5F0618}"/>
              </a:ext>
            </a:extLst>
          </p:cNvPr>
          <p:cNvSpPr txBox="1">
            <a:spLocks/>
          </p:cNvSpPr>
          <p:nvPr/>
        </p:nvSpPr>
        <p:spPr>
          <a:xfrm>
            <a:off x="722376" y="1809039"/>
            <a:ext cx="4638172" cy="206068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3380"/>
              </a:lnSpc>
              <a:buClr>
                <a:srgbClr val="00AF9A"/>
              </a:buClr>
              <a:buNone/>
            </a:pPr>
            <a:r>
              <a:rPr lang="en-US" sz="4300" dirty="0">
                <a:solidFill>
                  <a:srgbClr val="FFFFFF"/>
                </a:solidFill>
                <a:latin typeface="Tw Cen MT Condensed"/>
              </a:rPr>
              <a:t>What happens if my patient misses or forgets to take a dose?</a:t>
            </a:r>
            <a:endParaRPr lang="en-US" sz="4300" dirty="0">
              <a:solidFill>
                <a:srgbClr val="FFFFFF"/>
              </a:solidFill>
            </a:endParaRPr>
          </a:p>
        </p:txBody>
      </p:sp>
    </p:spTree>
    <p:extLst>
      <p:ext uri="{BB962C8B-B14F-4D97-AF65-F5344CB8AC3E}">
        <p14:creationId xmlns:p14="http://schemas.microsoft.com/office/powerpoint/2010/main" val="15902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0" name="Round Diagonal Corner of Rectangle 9">
            <a:hlinkClick r:id="" action="ppaction://noaction"/>
            <a:extLst>
              <a:ext uri="{FF2B5EF4-FFF2-40B4-BE49-F238E27FC236}">
                <a16:creationId xmlns:a16="http://schemas.microsoft.com/office/drawing/2014/main" id="{ADC448E1-4BDF-7A76-089E-8EC4DA06046A}"/>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hlinkClick r:id="rId3" action="ppaction://hlinksldjump"/>
              </a:rPr>
              <a:t>BACK TO CONTENTS</a:t>
            </a:r>
            <a:endParaRPr lang="en-US" sz="1000" b="1" dirty="0"/>
          </a:p>
        </p:txBody>
      </p:sp>
      <p:sp>
        <p:nvSpPr>
          <p:cNvPr id="12" name="Triangle 11">
            <a:extLst>
              <a:ext uri="{FF2B5EF4-FFF2-40B4-BE49-F238E27FC236}">
                <a16:creationId xmlns:a16="http://schemas.microsoft.com/office/drawing/2014/main" id="{A1DDA3EF-4E19-F9B0-EB19-35155243A6E5}"/>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3">
            <a:extLst>
              <a:ext uri="{FF2B5EF4-FFF2-40B4-BE49-F238E27FC236}">
                <a16:creationId xmlns:a16="http://schemas.microsoft.com/office/drawing/2014/main" id="{8098F710-82C6-98F5-9CDA-358A0DEE305B}"/>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*Based on data from a Phase II (plus long-term extension [LTE]) study to investigate the long-term safety, tolerability, and efficacy of PONVORY</a:t>
            </a:r>
            <a:r>
              <a:rPr lang="en-GB" sz="1000" baseline="30000" dirty="0"/>
              <a:t>®</a:t>
            </a:r>
            <a:r>
              <a:rPr lang="en-GB" sz="1000" dirty="0"/>
              <a:t> in patients with RMS.</a:t>
            </a:r>
            <a:r>
              <a:rPr lang="en-GB" sz="1000" baseline="30000" dirty="0"/>
              <a:t>2</a:t>
            </a:r>
            <a:r>
              <a:rPr lang="en-GB" sz="1000" dirty="0">
                <a:solidFill>
                  <a:srgbClr val="242424"/>
                </a:solidFill>
                <a:latin typeface="Segoe UI" panose="020B0502040204020203" pitchFamily="34" charset="0"/>
              </a:rPr>
              <a:t> </a:t>
            </a:r>
            <a:r>
              <a:rPr lang="en-GB" sz="1000" dirty="0"/>
              <a:t>**Caution should be applied when PONVORY</a:t>
            </a:r>
            <a:r>
              <a:rPr lang="en-GB" sz="1000" baseline="30000" dirty="0"/>
              <a:t>®</a:t>
            </a:r>
            <a:r>
              <a:rPr lang="en-GB" sz="1000" dirty="0"/>
              <a:t> is initiated in patients receiving treatment with a beta-blocker because of the additive effects on lowering heart rate; temporary interruption of the beta-blocker treatment may be needed prior to initiation of PONVORY</a:t>
            </a:r>
            <a:r>
              <a:rPr lang="en-GB" sz="1000" baseline="30000" dirty="0"/>
              <a:t>®</a:t>
            </a:r>
            <a:r>
              <a:rPr lang="en-GB" sz="1000" dirty="0"/>
              <a:t>. Beta-blocker treatment can be initiated or reinitiated after PONVORY</a:t>
            </a:r>
            <a:r>
              <a:rPr lang="en-GB" sz="1000" baseline="30000" dirty="0"/>
              <a:t>®</a:t>
            </a:r>
            <a:r>
              <a:rPr lang="en-GB" sz="1000" dirty="0"/>
              <a:t> has been up-titrated to the target maintenance dose.</a:t>
            </a:r>
            <a:r>
              <a:rPr lang="en-GB" sz="1000" baseline="30000" dirty="0"/>
              <a:t>3</a:t>
            </a:r>
            <a:endParaRPr lang="en-GB" sz="1000" b="1" baseline="30000" dirty="0"/>
          </a:p>
          <a:p>
            <a:r>
              <a:rPr lang="en-GB" sz="1000" b="1" dirty="0"/>
              <a:t>CYP, </a:t>
            </a:r>
            <a:r>
              <a:rPr lang="en-GB" sz="1000" dirty="0"/>
              <a:t>cytochrome P450; </a:t>
            </a:r>
            <a:r>
              <a:rPr lang="en-GB" sz="1000" b="1" dirty="0"/>
              <a:t>LTE, </a:t>
            </a:r>
            <a:r>
              <a:rPr lang="en-GB" sz="1000" dirty="0"/>
              <a:t>long-term extension; </a:t>
            </a:r>
            <a:r>
              <a:rPr lang="en-GB" sz="1000" b="1" dirty="0"/>
              <a:t>RMS, </a:t>
            </a:r>
            <a:r>
              <a:rPr lang="en-GB" sz="1000" dirty="0"/>
              <a:t>relapsing multiple sclerosis; </a:t>
            </a:r>
            <a:r>
              <a:rPr lang="en-GB" sz="1000" b="1" dirty="0"/>
              <a:t>S1PR, </a:t>
            </a:r>
            <a:r>
              <a:rPr lang="en-GB" sz="1000" dirty="0"/>
              <a:t>sphinogosine-1-phosphate receptor; </a:t>
            </a:r>
            <a:r>
              <a:rPr lang="en-GB" sz="1000" b="1" dirty="0"/>
              <a:t>SAE, </a:t>
            </a:r>
            <a:r>
              <a:rPr lang="en-GB" sz="1000" dirty="0"/>
              <a:t>serious adverse event; </a:t>
            </a:r>
            <a:br>
              <a:rPr lang="en-GB" sz="1000" dirty="0"/>
            </a:br>
            <a:r>
              <a:rPr lang="en-GB" sz="1000" b="1" dirty="0"/>
              <a:t>TEAE, </a:t>
            </a:r>
            <a:r>
              <a:rPr lang="en-GB" sz="1000" dirty="0"/>
              <a:t>treatment-emergent adverse event; </a:t>
            </a:r>
            <a:r>
              <a:rPr lang="en-GB" sz="1000" b="1" dirty="0"/>
              <a:t>UGT, </a:t>
            </a:r>
            <a:r>
              <a:rPr lang="en-GB" sz="1000" dirty="0"/>
              <a:t>uridine 5’-diphospho-glucuronosyltransferase.</a:t>
            </a:r>
            <a:endParaRPr lang="en-GB" sz="1000" b="1" dirty="0"/>
          </a:p>
          <a:p>
            <a:r>
              <a:rPr lang="en-GB" sz="1000" b="1" spc="-10" dirty="0"/>
              <a:t>References: 1.</a:t>
            </a:r>
            <a:r>
              <a:rPr lang="en-GB" sz="1000" spc="-10" dirty="0"/>
              <a:t> </a:t>
            </a:r>
            <a:r>
              <a:rPr lang="en-GB" sz="1000" spc="-10" dirty="0" err="1"/>
              <a:t>Kappos</a:t>
            </a:r>
            <a:r>
              <a:rPr lang="en-GB" sz="1000" spc="-10" dirty="0"/>
              <a:t> L, et al. JAMA Neurol. 2021; 78(5): 558-567. </a:t>
            </a:r>
            <a:r>
              <a:rPr lang="en-GB" sz="1000" b="1" spc="-10" dirty="0"/>
              <a:t>2.</a:t>
            </a:r>
            <a:r>
              <a:rPr lang="en-GB" sz="1000" spc="-10" dirty="0"/>
              <a:t> Freedman MS, et al. Presented at ACTRIMS-ECTRIMS (MS Virtual 2020). 11-13 September 2020. P37.</a:t>
            </a:r>
            <a:r>
              <a:rPr lang="en-US" sz="1000" spc="-10" dirty="0"/>
              <a:t> </a:t>
            </a:r>
            <a:r>
              <a:rPr lang="en-GB" sz="1000" b="1" spc="-10" dirty="0"/>
              <a:t>3. </a:t>
            </a:r>
            <a:r>
              <a:rPr lang="en-GB" sz="1000" spc="-10" dirty="0"/>
              <a:t>European Medicines Agency. </a:t>
            </a:r>
            <a:r>
              <a:rPr lang="en-GB" sz="1000" spc="-10" dirty="0" err="1"/>
              <a:t>Ponesimod</a:t>
            </a:r>
            <a:r>
              <a:rPr lang="en-GB" sz="1000" spc="-10" dirty="0"/>
              <a:t> Summary of Product Characteristics. Available at: https://</a:t>
            </a:r>
            <a:r>
              <a:rPr lang="en-GB" sz="1000" spc="-10" dirty="0" err="1"/>
              <a:t>www.ema.europa.eu</a:t>
            </a:r>
            <a:r>
              <a:rPr lang="en-GB" sz="1000" spc="-10" dirty="0"/>
              <a:t>/</a:t>
            </a:r>
            <a:r>
              <a:rPr lang="en-GB" sz="1000" spc="-10" dirty="0" err="1"/>
              <a:t>en</a:t>
            </a:r>
            <a:r>
              <a:rPr lang="en-GB" sz="1000" spc="-10" dirty="0"/>
              <a:t>/medicines Last accessed: June 2022. </a:t>
            </a:r>
            <a:endParaRPr lang="en-US" sz="1000" spc="-10" dirty="0"/>
          </a:p>
        </p:txBody>
      </p:sp>
      <p:sp>
        <p:nvSpPr>
          <p:cNvPr id="15" name="Round Diagonal Corner of Rectangle 14">
            <a:extLst>
              <a:ext uri="{FF2B5EF4-FFF2-40B4-BE49-F238E27FC236}">
                <a16:creationId xmlns:a16="http://schemas.microsoft.com/office/drawing/2014/main" id="{1EFBCE09-3C5D-D1A4-4887-13953A4BFD5F}"/>
              </a:ext>
            </a:extLst>
          </p:cNvPr>
          <p:cNvSpPr/>
          <p:nvPr/>
        </p:nvSpPr>
        <p:spPr>
          <a:xfrm>
            <a:off x="502920" y="1496064"/>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8">
            <a:extLst>
              <a:ext uri="{FF2B5EF4-FFF2-40B4-BE49-F238E27FC236}">
                <a16:creationId xmlns:a16="http://schemas.microsoft.com/office/drawing/2014/main" id="{05A588D2-BFFC-AF00-FD40-B7F04EDB678A}"/>
              </a:ext>
            </a:extLst>
          </p:cNvPr>
          <p:cNvSpPr txBox="1">
            <a:spLocks/>
          </p:cNvSpPr>
          <p:nvPr/>
        </p:nvSpPr>
        <p:spPr>
          <a:xfrm>
            <a:off x="6279765" y="1496064"/>
            <a:ext cx="5406267" cy="3505437"/>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The safety results for 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from the large Phase III OPTIMUM study were in line with previous observations in </a:t>
            </a:r>
            <a:br>
              <a:rPr lang="en-GB" sz="1400" b="0" dirty="0">
                <a:solidFill>
                  <a:srgbClr val="035C67"/>
                </a:solidFill>
                <a:cs typeface="Arial" panose="020B0604020202020204" pitchFamily="34" charset="0"/>
              </a:rPr>
            </a:br>
            <a:r>
              <a:rPr lang="en-GB" sz="1400" b="0" dirty="0">
                <a:solidFill>
                  <a:srgbClr val="035C67"/>
                </a:solidFill>
                <a:cs typeface="Arial" panose="020B0604020202020204" pitchFamily="34" charset="0"/>
              </a:rPr>
              <a:t>its Phase II dose-finding study and the known profile of other S1PR modulators</a:t>
            </a:r>
            <a:r>
              <a:rPr lang="en-GB" sz="1400" b="0" baseline="30000" dirty="0">
                <a:solidFill>
                  <a:srgbClr val="035C67"/>
                </a:solidFill>
                <a:cs typeface="Arial" panose="020B0604020202020204" pitchFamily="34" charset="0"/>
              </a:rPr>
              <a:t>1</a:t>
            </a:r>
          </a:p>
          <a:p>
            <a:pPr marL="342900" lvl="1" indent="-225425">
              <a:lnSpc>
                <a:spcPct val="100000"/>
              </a:lnSpc>
              <a:spcBef>
                <a:spcPts val="0"/>
              </a:spcBef>
              <a:spcAft>
                <a:spcPts val="600"/>
              </a:spcAft>
              <a:buClr>
                <a:srgbClr val="00AF9A"/>
              </a:buClr>
              <a:buFont typeface="Symbol" panose="05050102010706020507" pitchFamily="18" charset="2"/>
              <a:buChar char=""/>
            </a:pPr>
            <a:r>
              <a:rPr lang="en-GB" sz="1200" b="0" dirty="0">
                <a:solidFill>
                  <a:srgbClr val="035C67"/>
                </a:solidFill>
                <a:cs typeface="Arial" panose="020B0604020202020204" pitchFamily="34" charset="0"/>
              </a:rPr>
              <a:t>Overall, the proportion of patients experiencing at least 1 TEAE or SAE was similar between the two treatment groups</a:t>
            </a:r>
            <a:r>
              <a:rPr lang="en-GB" sz="1200" b="0" baseline="30000" dirty="0">
                <a:solidFill>
                  <a:srgbClr val="035C67"/>
                </a:solidFill>
                <a:cs typeface="Arial" panose="020B0604020202020204" pitchFamily="34" charset="0"/>
              </a:rPr>
              <a:t>1</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rPr>
              <a:t>In the Phase III OPTIMUM study, the cardiac adverse events on Day 1 were neither serious nor led to permanent discontinuation of treatment</a:t>
            </a:r>
            <a:r>
              <a:rPr lang="en-GB" sz="1400" b="0" baseline="30000" dirty="0">
                <a:solidFill>
                  <a:srgbClr val="035C67"/>
                </a:solidFill>
              </a:rPr>
              <a:t>1</a:t>
            </a:r>
            <a:endParaRPr lang="en-GB" sz="1400" b="0" baseline="30000" dirty="0">
              <a:solidFill>
                <a:srgbClr val="035C67"/>
              </a:solidFill>
              <a:cs typeface="Arial" panose="020B0604020202020204" pitchFamily="34" charset="0"/>
            </a:endParaRPr>
          </a:p>
          <a:p>
            <a:pPr marL="342900" lvl="1" indent="-225425">
              <a:lnSpc>
                <a:spcPct val="100000"/>
              </a:lnSpc>
              <a:spcBef>
                <a:spcPts val="0"/>
              </a:spcBef>
              <a:spcAft>
                <a:spcPts val="600"/>
              </a:spcAft>
              <a:buClr>
                <a:srgbClr val="00AF9A"/>
              </a:buClr>
              <a:buFont typeface="Symbol" panose="05050102010706020507" pitchFamily="18" charset="2"/>
              <a:buChar char=""/>
            </a:pPr>
            <a:r>
              <a:rPr lang="en-GB" sz="1200" b="0" dirty="0">
                <a:solidFill>
                  <a:srgbClr val="035C67"/>
                </a:solidFill>
                <a:cs typeface="Arial" panose="020B0604020202020204" pitchFamily="34" charset="0"/>
              </a:rPr>
              <a:t>In all patients, a gradual up-titration is used for initiation of </a:t>
            </a: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a:t>
            </a:r>
            <a:r>
              <a:rPr lang="en-GB" sz="1200" b="0" dirty="0">
                <a:solidFill>
                  <a:srgbClr val="035C67"/>
                </a:solidFill>
                <a:cs typeface="Arial" panose="020B0604020202020204" pitchFamily="34" charset="0"/>
              </a:rPr>
              <a:t>treatment to mitigate first-dose effects</a:t>
            </a:r>
            <a:r>
              <a:rPr lang="en-GB" sz="1200" b="0" baseline="30000" dirty="0">
                <a:solidFill>
                  <a:srgbClr val="035C67"/>
                </a:solidFill>
                <a:cs typeface="Arial" panose="020B0604020202020204" pitchFamily="34" charset="0"/>
              </a:rPr>
              <a:t>1</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has long-term safety data extending up to 9 years in a Phase II study*</a:t>
            </a:r>
            <a:r>
              <a:rPr lang="en-GB" sz="1400" b="0" baseline="30000" dirty="0">
                <a:solidFill>
                  <a:srgbClr val="035C67"/>
                </a:solidFill>
                <a:cs typeface="Arial" panose="020B0604020202020204" pitchFamily="34" charset="0"/>
              </a:rPr>
              <a:t>2</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has a low risk of drug-drug interactions with </a:t>
            </a:r>
            <a:br>
              <a:rPr lang="en-GB" sz="1400" b="0" dirty="0">
                <a:solidFill>
                  <a:srgbClr val="035C67"/>
                </a:solidFill>
                <a:cs typeface="Arial" panose="020B0604020202020204" pitchFamily="34" charset="0"/>
              </a:rPr>
            </a:br>
            <a:r>
              <a:rPr lang="en-GB" sz="1400" b="0" dirty="0">
                <a:solidFill>
                  <a:srgbClr val="035C67"/>
                </a:solidFill>
                <a:cs typeface="Arial" panose="020B0604020202020204" pitchFamily="34" charset="0"/>
              </a:rPr>
              <a:t>beta-blockers, inhibitors of major CYP or UGT enzymes or transporters, and hormonal contraceptives**</a:t>
            </a:r>
            <a:r>
              <a:rPr lang="en-GB" sz="1400" b="0" baseline="30000" dirty="0">
                <a:solidFill>
                  <a:srgbClr val="035C67"/>
                </a:solidFill>
                <a:cs typeface="Arial" panose="020B0604020202020204" pitchFamily="34" charset="0"/>
              </a:rPr>
              <a:t>3</a:t>
            </a:r>
            <a:br>
              <a:rPr lang="en-GB" sz="1400" b="0" dirty="0">
                <a:solidFill>
                  <a:srgbClr val="035C67"/>
                </a:solidFill>
                <a:cs typeface="Arial" panose="020B0604020202020204" pitchFamily="34" charset="0"/>
              </a:rPr>
            </a:br>
            <a:br>
              <a:rPr lang="en-GB" sz="1600" b="0" dirty="0">
                <a:cs typeface="Arial" panose="020B0604020202020204" pitchFamily="34" charset="0"/>
              </a:rPr>
            </a:br>
            <a:endParaRPr lang="en-GB" sz="1600" b="0" dirty="0">
              <a:cs typeface="Arial" panose="020B0604020202020204" pitchFamily="34" charset="0"/>
            </a:endParaRPr>
          </a:p>
        </p:txBody>
      </p:sp>
      <p:sp>
        <p:nvSpPr>
          <p:cNvPr id="17" name="Content Placeholder 12">
            <a:extLst>
              <a:ext uri="{FF2B5EF4-FFF2-40B4-BE49-F238E27FC236}">
                <a16:creationId xmlns:a16="http://schemas.microsoft.com/office/drawing/2014/main" id="{CACC2F78-E581-883B-DDDD-37BEB269DFFC}"/>
              </a:ext>
            </a:extLst>
          </p:cNvPr>
          <p:cNvSpPr txBox="1">
            <a:spLocks/>
          </p:cNvSpPr>
          <p:nvPr/>
        </p:nvSpPr>
        <p:spPr>
          <a:xfrm>
            <a:off x="722376" y="1809039"/>
            <a:ext cx="4638172" cy="206068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3380"/>
              </a:lnSpc>
              <a:buClr>
                <a:srgbClr val="00AF9A"/>
              </a:buClr>
              <a:buNone/>
            </a:pPr>
            <a:r>
              <a:rPr lang="en-US" sz="4300" dirty="0">
                <a:solidFill>
                  <a:srgbClr val="FFFFFF"/>
                </a:solidFill>
                <a:latin typeface="Tw Cen MT Condensed"/>
              </a:rPr>
              <a:t>Can you expand on the safety profile of PONVORY</a:t>
            </a:r>
            <a:r>
              <a:rPr lang="en-GB" baseline="85000" dirty="0">
                <a:solidFill>
                  <a:srgbClr val="FFFFFF"/>
                </a:solidFill>
              </a:rPr>
              <a:t>®</a:t>
            </a:r>
            <a:r>
              <a:rPr lang="en-US" sz="4300" dirty="0">
                <a:solidFill>
                  <a:srgbClr val="FFFFFF"/>
                </a:solidFill>
                <a:latin typeface="Tw Cen MT Condensed"/>
              </a:rPr>
              <a:t>?</a:t>
            </a:r>
            <a:endParaRPr lang="en-US" sz="4300" dirty="0">
              <a:solidFill>
                <a:srgbClr val="FFFFFF"/>
              </a:solidFill>
            </a:endParaRPr>
          </a:p>
        </p:txBody>
      </p:sp>
      <p:sp>
        <p:nvSpPr>
          <p:cNvPr id="19" name="Title 1">
            <a:extLst>
              <a:ext uri="{FF2B5EF4-FFF2-40B4-BE49-F238E27FC236}">
                <a16:creationId xmlns:a16="http://schemas.microsoft.com/office/drawing/2014/main" id="{E6CC01E0-31F4-E30E-1DBA-386FAFAE08E7}"/>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11998968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08201-6B6D-11E5-0773-B197BD99C010}"/>
              </a:ext>
            </a:extLst>
          </p:cNvPr>
          <p:cNvSpPr>
            <a:spLocks noGrp="1"/>
          </p:cNvSpPr>
          <p:nvPr>
            <p:ph sz="quarter" idx="15"/>
          </p:nvPr>
        </p:nvSpPr>
        <p:spPr/>
        <p:txBody>
          <a:bodyPr/>
          <a:lstStyle/>
          <a:p>
            <a:pPr marL="11113" indent="0">
              <a:buNone/>
            </a:pPr>
            <a:r>
              <a:rPr lang="de-AT" sz="2400" b="0"/>
              <a:t>Michael </a:t>
            </a:r>
            <a:r>
              <a:rPr lang="de-AT" sz="2400" b="0" err="1"/>
              <a:t>Guger</a:t>
            </a:r>
            <a:r>
              <a:rPr lang="de-AT" sz="2400" b="0"/>
              <a:t> </a:t>
            </a:r>
            <a:r>
              <a:rPr lang="de-AT" sz="2400" b="0" err="1"/>
              <a:t>received</a:t>
            </a:r>
            <a:r>
              <a:rPr lang="de-AT" sz="2400" b="0"/>
              <a:t> support and </a:t>
            </a:r>
            <a:r>
              <a:rPr lang="de-AT" sz="2400" b="0" err="1"/>
              <a:t>honoraria</a:t>
            </a:r>
            <a:r>
              <a:rPr lang="de-AT" sz="2400" b="0"/>
              <a:t> </a:t>
            </a:r>
            <a:r>
              <a:rPr lang="de-AT" sz="2400" b="0" err="1"/>
              <a:t>for</a:t>
            </a:r>
            <a:r>
              <a:rPr lang="de-AT" sz="2400" b="0"/>
              <a:t> </a:t>
            </a:r>
            <a:r>
              <a:rPr lang="de-AT" sz="2400" b="0" err="1"/>
              <a:t>research</a:t>
            </a:r>
            <a:r>
              <a:rPr lang="de-AT" sz="2400" b="0"/>
              <a:t>, </a:t>
            </a:r>
            <a:r>
              <a:rPr lang="de-AT" sz="2400" b="0" err="1"/>
              <a:t>consultation</a:t>
            </a:r>
            <a:r>
              <a:rPr lang="de-AT" sz="2400" b="0"/>
              <a:t>, </a:t>
            </a:r>
            <a:r>
              <a:rPr lang="de-AT" sz="2400" b="0" err="1"/>
              <a:t>lectures</a:t>
            </a:r>
            <a:r>
              <a:rPr lang="de-AT" sz="2400" b="0"/>
              <a:t> and </a:t>
            </a:r>
            <a:r>
              <a:rPr lang="de-AT" sz="2400" b="0" err="1"/>
              <a:t>education</a:t>
            </a:r>
            <a:r>
              <a:rPr lang="de-AT" sz="2400" b="0"/>
              <a:t> </a:t>
            </a:r>
            <a:r>
              <a:rPr lang="de-AT" sz="2400" b="0" err="1"/>
              <a:t>from</a:t>
            </a:r>
            <a:r>
              <a:rPr lang="de-AT" sz="2400" b="0"/>
              <a:t> </a:t>
            </a:r>
            <a:r>
              <a:rPr lang="de-AT" sz="2400" b="0" err="1"/>
              <a:t>Alexion</a:t>
            </a:r>
            <a:r>
              <a:rPr lang="de-AT" sz="2400" b="0"/>
              <a:t>, </a:t>
            </a:r>
            <a:r>
              <a:rPr lang="de-AT" sz="2400" b="0" err="1"/>
              <a:t>Almirall</a:t>
            </a:r>
            <a:r>
              <a:rPr lang="de-AT" sz="2400" b="0"/>
              <a:t>, Bayer, Biogen, Celgene, </a:t>
            </a:r>
            <a:r>
              <a:rPr lang="de-AT" sz="2400" b="0" err="1"/>
              <a:t>Genzyme</a:t>
            </a:r>
            <a:r>
              <a:rPr lang="de-AT" sz="2400" b="0"/>
              <a:t>, Janssen, </a:t>
            </a:r>
            <a:r>
              <a:rPr lang="de-AT" sz="2400" b="0" err="1"/>
              <a:t>MedDay</a:t>
            </a:r>
            <a:r>
              <a:rPr lang="de-AT" sz="2400" b="0"/>
              <a:t>, Merck, Novartis, Roche, Sanofi Aventis and TEVA ratiopharm.</a:t>
            </a:r>
            <a:endParaRPr lang="en-GB" sz="2400" b="0"/>
          </a:p>
          <a:p>
            <a:endParaRPr lang="en-US"/>
          </a:p>
        </p:txBody>
      </p:sp>
      <p:sp>
        <p:nvSpPr>
          <p:cNvPr id="4" name="Title 3">
            <a:extLst>
              <a:ext uri="{FF2B5EF4-FFF2-40B4-BE49-F238E27FC236}">
                <a16:creationId xmlns:a16="http://schemas.microsoft.com/office/drawing/2014/main" id="{B2BE9E1E-ED03-EB62-60F6-93821F8BBCE3}"/>
              </a:ext>
            </a:extLst>
          </p:cNvPr>
          <p:cNvSpPr>
            <a:spLocks noGrp="1"/>
          </p:cNvSpPr>
          <p:nvPr>
            <p:ph type="title"/>
          </p:nvPr>
        </p:nvSpPr>
        <p:spPr/>
        <p:txBody>
          <a:bodyPr/>
          <a:lstStyle/>
          <a:p>
            <a:r>
              <a:rPr lang="en-GB"/>
              <a:t>DISCLOSURES FOR </a:t>
            </a:r>
            <a:r>
              <a:rPr lang="en-GB">
                <a:solidFill>
                  <a:schemeClr val="accent2"/>
                </a:solidFill>
              </a:rPr>
              <a:t>DR GUGER</a:t>
            </a:r>
          </a:p>
        </p:txBody>
      </p:sp>
    </p:spTree>
    <p:extLst>
      <p:ext uri="{BB962C8B-B14F-4D97-AF65-F5344CB8AC3E}">
        <p14:creationId xmlns:p14="http://schemas.microsoft.com/office/powerpoint/2010/main" val="21618401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0" name="Round Diagonal Corner of Rectangle 9">
            <a:hlinkClick r:id="" action="ppaction://noaction"/>
            <a:extLst>
              <a:ext uri="{FF2B5EF4-FFF2-40B4-BE49-F238E27FC236}">
                <a16:creationId xmlns:a16="http://schemas.microsoft.com/office/drawing/2014/main" id="{F0BCCB60-B9E4-86C1-8524-D80094D4F564}"/>
              </a:ext>
            </a:extLst>
          </p:cNvPr>
          <p:cNvSpPr/>
          <p:nvPr/>
        </p:nvSpPr>
        <p:spPr>
          <a:xfrm>
            <a:off x="10267719" y="322639"/>
            <a:ext cx="1924281" cy="363582"/>
          </a:xfrm>
          <a:prstGeom prst="round2DiagRect">
            <a:avLst>
              <a:gd name="adj1" fmla="val 0"/>
              <a:gd name="adj2" fmla="val 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US" sz="1000" b="1" dirty="0">
                <a:hlinkClick r:id="rId3" action="ppaction://hlinksldjump"/>
              </a:rPr>
              <a:t>BACK TO CONTENTS</a:t>
            </a:r>
            <a:endParaRPr lang="en-US" sz="1000" b="1" dirty="0"/>
          </a:p>
        </p:txBody>
      </p:sp>
      <p:sp>
        <p:nvSpPr>
          <p:cNvPr id="12" name="Triangle 11">
            <a:extLst>
              <a:ext uri="{FF2B5EF4-FFF2-40B4-BE49-F238E27FC236}">
                <a16:creationId xmlns:a16="http://schemas.microsoft.com/office/drawing/2014/main" id="{39E5D5C4-2646-C33E-8935-49BABFB90909}"/>
              </a:ext>
            </a:extLst>
          </p:cNvPr>
          <p:cNvSpPr/>
          <p:nvPr/>
        </p:nvSpPr>
        <p:spPr>
          <a:xfrm rot="5400000">
            <a:off x="11806134" y="443943"/>
            <a:ext cx="140332" cy="1209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
            <a:extLst>
              <a:ext uri="{FF2B5EF4-FFF2-40B4-BE49-F238E27FC236}">
                <a16:creationId xmlns:a16="http://schemas.microsoft.com/office/drawing/2014/main" id="{9E4EBFAB-19CD-17CC-3F6A-0A5ADBBBD5D4}"/>
              </a:ext>
            </a:extLst>
          </p:cNvPr>
          <p:cNvSpPr txBox="1">
            <a:spLocks/>
          </p:cNvSpPr>
          <p:nvPr/>
        </p:nvSpPr>
        <p:spPr>
          <a:xfrm>
            <a:off x="502920" y="5745485"/>
            <a:ext cx="9491472" cy="95167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References: 1. </a:t>
            </a:r>
            <a:r>
              <a:rPr lang="en-US" sz="1000" dirty="0"/>
              <a:t>European Medicines Agency. </a:t>
            </a:r>
            <a:r>
              <a:rPr lang="en-US" sz="1000" dirty="0" err="1"/>
              <a:t>Ponesimod</a:t>
            </a:r>
            <a:r>
              <a:rPr lang="en-US" sz="1000" dirty="0"/>
              <a:t> Summary of Product Characteristics. Available at: </a:t>
            </a:r>
            <a:r>
              <a:rPr lang="en-GB" sz="1000" dirty="0"/>
              <a:t>https://</a:t>
            </a:r>
            <a:r>
              <a:rPr lang="en-GB" sz="1000" dirty="0" err="1"/>
              <a:t>www.ema.europa.eu</a:t>
            </a:r>
            <a:r>
              <a:rPr lang="en-GB" sz="1000" dirty="0"/>
              <a:t>/</a:t>
            </a:r>
            <a:r>
              <a:rPr lang="en-GB" sz="1000" dirty="0" err="1"/>
              <a:t>en</a:t>
            </a:r>
            <a:r>
              <a:rPr lang="en-GB" sz="1000" dirty="0"/>
              <a:t>/medicines </a:t>
            </a:r>
            <a:r>
              <a:rPr lang="en-US" sz="1000" dirty="0"/>
              <a:t>Last accessed: </a:t>
            </a:r>
            <a:r>
              <a:rPr lang="en-GB" sz="1000" dirty="0"/>
              <a:t>June</a:t>
            </a:r>
            <a:r>
              <a:rPr lang="en-US" sz="1000" dirty="0"/>
              <a:t> 2022. </a:t>
            </a:r>
          </a:p>
        </p:txBody>
      </p:sp>
      <p:sp>
        <p:nvSpPr>
          <p:cNvPr id="16" name="Round Diagonal Corner of Rectangle 15">
            <a:extLst>
              <a:ext uri="{FF2B5EF4-FFF2-40B4-BE49-F238E27FC236}">
                <a16:creationId xmlns:a16="http://schemas.microsoft.com/office/drawing/2014/main" id="{1E56F231-7792-194E-C889-3C6DC8B921A1}"/>
              </a:ext>
            </a:extLst>
          </p:cNvPr>
          <p:cNvSpPr/>
          <p:nvPr/>
        </p:nvSpPr>
        <p:spPr>
          <a:xfrm>
            <a:off x="502920" y="1496064"/>
            <a:ext cx="5406267" cy="3726971"/>
          </a:xfrm>
          <a:prstGeom prst="round2DiagRect">
            <a:avLst>
              <a:gd name="adj1" fmla="val 0"/>
              <a:gd name="adj2" fmla="val 10670"/>
            </a:avLst>
          </a:prstGeom>
          <a:gradFill>
            <a:gsLst>
              <a:gs pos="12000">
                <a:schemeClr val="accent2"/>
              </a:gs>
              <a:gs pos="100000">
                <a:schemeClr val="accent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8">
            <a:extLst>
              <a:ext uri="{FF2B5EF4-FFF2-40B4-BE49-F238E27FC236}">
                <a16:creationId xmlns:a16="http://schemas.microsoft.com/office/drawing/2014/main" id="{6F2B5C20-C01D-40E9-657B-598B0A41C35D}"/>
              </a:ext>
            </a:extLst>
          </p:cNvPr>
          <p:cNvSpPr txBox="1">
            <a:spLocks/>
          </p:cNvSpPr>
          <p:nvPr/>
        </p:nvSpPr>
        <p:spPr>
          <a:xfrm>
            <a:off x="6279765" y="1496064"/>
            <a:ext cx="5406267" cy="3505437"/>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0" indent="-225425">
              <a:lnSpc>
                <a:spcPct val="100000"/>
              </a:lnSpc>
              <a:spcBef>
                <a:spcPts val="0"/>
              </a:spcBef>
              <a:spcAft>
                <a:spcPts val="600"/>
              </a:spcAft>
              <a:buClr>
                <a:srgbClr val="00AF9A"/>
              </a:buClr>
              <a:buFont typeface="Symbol" panose="05050102010706020507" pitchFamily="18" charset="2"/>
              <a:buChar char=""/>
            </a:pPr>
            <a:r>
              <a:rPr lang="en-GB" sz="140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dirty="0">
                <a:solidFill>
                  <a:srgbClr val="035C67"/>
                </a:solidFill>
                <a:cs typeface="Arial" panose="020B0604020202020204" pitchFamily="34" charset="0"/>
              </a:rPr>
              <a:t> should not be used during pregnancy. </a:t>
            </a:r>
            <a:r>
              <a:rPr lang="en-GB" sz="1400" b="0" dirty="0">
                <a:solidFill>
                  <a:srgbClr val="035C67"/>
                </a:solidFill>
                <a:cs typeface="Arial" panose="020B0604020202020204" pitchFamily="34" charset="0"/>
              </a:rPr>
              <a:t>It is contraindicated during pregnancy and in women of childbearing potential not using effective contraception</a:t>
            </a:r>
            <a:r>
              <a:rPr lang="en-GB" sz="1400" b="0" baseline="30000" dirty="0">
                <a:solidFill>
                  <a:srgbClr val="035C67"/>
                </a:solidFill>
                <a:cs typeface="Arial" panose="020B0604020202020204" pitchFamily="34" charset="0"/>
              </a:rPr>
              <a:t>1</a:t>
            </a:r>
            <a:endParaRPr lang="en-GB" sz="1400" b="0" dirty="0">
              <a:solidFill>
                <a:srgbClr val="035C67"/>
              </a:solidFill>
              <a:cs typeface="Arial" panose="020B0604020202020204" pitchFamily="34" charset="0"/>
            </a:endParaRP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dirty="0">
                <a:solidFill>
                  <a:srgbClr val="035C67"/>
                </a:solidFill>
                <a:cs typeface="Arial" panose="020B0604020202020204" pitchFamily="34" charset="0"/>
              </a:rPr>
              <a:t>A negative pregnancy test must be available before initiation of treatment </a:t>
            </a:r>
            <a:r>
              <a:rPr lang="en-GB" sz="1400" b="0" dirty="0">
                <a:solidFill>
                  <a:srgbClr val="035C67"/>
                </a:solidFill>
                <a:cs typeface="Arial" panose="020B0604020202020204" pitchFamily="34" charset="0"/>
              </a:rPr>
              <a:t>in women of childbearing potential and testing must be repeated at suitable intervals during treatment</a:t>
            </a:r>
            <a:r>
              <a:rPr lang="en-GB" sz="1400" b="0" baseline="30000" dirty="0">
                <a:solidFill>
                  <a:srgbClr val="035C67"/>
                </a:solidFill>
                <a:cs typeface="Arial" panose="020B0604020202020204" pitchFamily="34" charset="0"/>
              </a:rPr>
              <a:t>1</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Since it takes approximately 1 week to eliminate 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from the body after stopping treatment, the potential risk to </a:t>
            </a:r>
            <a:br>
              <a:rPr lang="en-GB" sz="1400" b="0" dirty="0">
                <a:solidFill>
                  <a:srgbClr val="035C67"/>
                </a:solidFill>
                <a:cs typeface="Arial" panose="020B0604020202020204" pitchFamily="34" charset="0"/>
              </a:rPr>
            </a:br>
            <a:r>
              <a:rPr lang="en-GB" sz="1400" b="0" dirty="0">
                <a:solidFill>
                  <a:srgbClr val="035C67"/>
                </a:solidFill>
                <a:cs typeface="Arial" panose="020B0604020202020204" pitchFamily="34" charset="0"/>
              </a:rPr>
              <a:t>the foetus may persist. </a:t>
            </a:r>
            <a:r>
              <a:rPr lang="en-GB" sz="1400" dirty="0">
                <a:solidFill>
                  <a:srgbClr val="035C67"/>
                </a:solidFill>
                <a:cs typeface="Arial" panose="020B0604020202020204" pitchFamily="34" charset="0"/>
              </a:rPr>
              <a:t>So women should take effective contraception during this period</a:t>
            </a:r>
            <a:r>
              <a:rPr lang="en-GB" sz="1400" baseline="30000" dirty="0">
                <a:solidFill>
                  <a:srgbClr val="035C67"/>
                </a:solidFill>
                <a:cs typeface="Arial" panose="020B0604020202020204" pitchFamily="34" charset="0"/>
              </a:rPr>
              <a:t>1</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If your patient becomes pregnant during treatment, </a:t>
            </a:r>
            <a:r>
              <a:rPr lang="en-GB" sz="1400" dirty="0">
                <a:solidFill>
                  <a:srgbClr val="035C67"/>
                </a:solidFill>
                <a:cs typeface="Arial" panose="020B0604020202020204" pitchFamily="34" charset="0"/>
              </a:rPr>
              <a:t>PONVORY</a:t>
            </a:r>
            <a:r>
              <a:rPr lang="en-GB" sz="1000" baseline="60000" dirty="0">
                <a:solidFill>
                  <a:srgbClr val="035C67"/>
                </a:solidFill>
                <a:cs typeface="Arial" panose="020B0604020202020204" pitchFamily="34" charset="0"/>
              </a:rPr>
              <a:t>®</a:t>
            </a:r>
            <a:r>
              <a:rPr lang="en-GB" sz="1400" dirty="0">
                <a:solidFill>
                  <a:srgbClr val="035C67"/>
                </a:solidFill>
                <a:cs typeface="Arial" panose="020B0604020202020204" pitchFamily="34" charset="0"/>
              </a:rPr>
              <a:t> must be immediately discontinued</a:t>
            </a:r>
            <a:r>
              <a:rPr lang="en-GB" sz="1400" baseline="30000" dirty="0">
                <a:solidFill>
                  <a:srgbClr val="035C67"/>
                </a:solidFill>
                <a:cs typeface="Arial" panose="020B0604020202020204" pitchFamily="34" charset="0"/>
              </a:rPr>
              <a:t>1</a:t>
            </a:r>
          </a:p>
          <a:p>
            <a:pPr marL="225425" lvl="0" indent="-225425">
              <a:lnSpc>
                <a:spcPct val="100000"/>
              </a:lnSpc>
              <a:spcBef>
                <a:spcPts val="0"/>
              </a:spcBef>
              <a:spcAft>
                <a:spcPts val="600"/>
              </a:spcAft>
              <a:buClr>
                <a:srgbClr val="00AF9A"/>
              </a:buClr>
              <a:buFont typeface="Symbol" panose="05050102010706020507" pitchFamily="18" charset="2"/>
              <a:buChar char=""/>
            </a:pPr>
            <a:r>
              <a:rPr lang="en-GB" sz="1400" b="0" dirty="0">
                <a:solidFill>
                  <a:srgbClr val="035C67"/>
                </a:solidFill>
                <a:cs typeface="Arial" panose="020B0604020202020204" pitchFamily="34" charset="0"/>
              </a:rPr>
              <a:t>It is unknown whether PONVORY</a:t>
            </a:r>
            <a:r>
              <a:rPr lang="en-GB" sz="1000" baseline="60000" dirty="0">
                <a:solidFill>
                  <a:srgbClr val="035C67"/>
                </a:solidFill>
                <a:cs typeface="Arial" panose="020B0604020202020204" pitchFamily="34" charset="0"/>
              </a:rPr>
              <a:t>®</a:t>
            </a:r>
            <a:r>
              <a:rPr lang="en-GB" sz="1400" b="0" dirty="0">
                <a:solidFill>
                  <a:srgbClr val="035C67"/>
                </a:solidFill>
                <a:cs typeface="Arial" panose="020B0604020202020204" pitchFamily="34" charset="0"/>
              </a:rPr>
              <a:t> is excreted in human milk; therefore, a risk to </a:t>
            </a:r>
            <a:r>
              <a:rPr lang="en-GB" sz="1400" b="0" dirty="0" err="1">
                <a:solidFill>
                  <a:srgbClr val="035C67"/>
                </a:solidFill>
                <a:cs typeface="Arial" panose="020B0604020202020204" pitchFamily="34" charset="0"/>
              </a:rPr>
              <a:t>newborns</a:t>
            </a:r>
            <a:r>
              <a:rPr lang="en-GB" sz="1400" b="0" dirty="0">
                <a:solidFill>
                  <a:srgbClr val="035C67"/>
                </a:solidFill>
                <a:cs typeface="Arial" panose="020B0604020202020204" pitchFamily="34" charset="0"/>
              </a:rPr>
              <a:t> and infants cannot be excluded. </a:t>
            </a:r>
            <a:r>
              <a:rPr lang="en-GB" sz="1400" dirty="0">
                <a:solidFill>
                  <a:srgbClr val="035C67"/>
                </a:solidFill>
                <a:cs typeface="Arial" panose="020B0604020202020204" pitchFamily="34" charset="0"/>
              </a:rPr>
              <a:t>Your patients receiving PONVORY</a:t>
            </a:r>
            <a:r>
              <a:rPr lang="en-GB" sz="1000" baseline="60000" dirty="0">
                <a:solidFill>
                  <a:srgbClr val="035C67"/>
                </a:solidFill>
                <a:cs typeface="Arial" panose="020B0604020202020204" pitchFamily="34" charset="0"/>
              </a:rPr>
              <a:t>®</a:t>
            </a:r>
            <a:r>
              <a:rPr lang="en-GB" sz="1400" dirty="0">
                <a:solidFill>
                  <a:srgbClr val="035C67"/>
                </a:solidFill>
                <a:cs typeface="Arial" panose="020B0604020202020204" pitchFamily="34" charset="0"/>
              </a:rPr>
              <a:t> should not breastfeed</a:t>
            </a:r>
            <a:r>
              <a:rPr lang="en-GB" sz="1400" baseline="30000" dirty="0">
                <a:solidFill>
                  <a:srgbClr val="035C67"/>
                </a:solidFill>
                <a:cs typeface="Arial" panose="020B0604020202020204" pitchFamily="34" charset="0"/>
              </a:rPr>
              <a:t>1</a:t>
            </a:r>
            <a:br>
              <a:rPr lang="en-GB" sz="1400" b="0" dirty="0">
                <a:cs typeface="Arial" panose="020B0604020202020204" pitchFamily="34" charset="0"/>
              </a:rPr>
            </a:br>
            <a:endParaRPr lang="en-GB" sz="1400" b="0" dirty="0">
              <a:cs typeface="Arial" panose="020B0604020202020204" pitchFamily="34" charset="0"/>
            </a:endParaRPr>
          </a:p>
        </p:txBody>
      </p:sp>
      <p:sp>
        <p:nvSpPr>
          <p:cNvPr id="18" name="Content Placeholder 12">
            <a:extLst>
              <a:ext uri="{FF2B5EF4-FFF2-40B4-BE49-F238E27FC236}">
                <a16:creationId xmlns:a16="http://schemas.microsoft.com/office/drawing/2014/main" id="{A929DF56-6DB1-D5FF-FF1A-23212E31759A}"/>
              </a:ext>
            </a:extLst>
          </p:cNvPr>
          <p:cNvSpPr txBox="1">
            <a:spLocks/>
          </p:cNvSpPr>
          <p:nvPr/>
        </p:nvSpPr>
        <p:spPr>
          <a:xfrm>
            <a:off x="722376" y="1809039"/>
            <a:ext cx="4638172" cy="2060684"/>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spcAft>
                <a:spcPts val="300"/>
              </a:spcAft>
              <a:buClr>
                <a:schemeClr val="accent2"/>
              </a:buClr>
              <a:buFont typeface="Arial" panose="020B0604020202020204" pitchFamily="34" charset="0"/>
              <a:buChar char="•"/>
              <a:tabLst/>
              <a:defRPr lang="en-US" sz="2000" b="1" kern="1200" dirty="0" smtClean="0">
                <a:solidFill>
                  <a:srgbClr val="575756"/>
                </a:solidFill>
                <a:latin typeface="+mn-lt"/>
                <a:ea typeface="Verdana" panose="020B0604030504040204" pitchFamily="34" charset="0"/>
                <a:cs typeface="Verdana" panose="020B0604030504040204" pitchFamily="34" charset="0"/>
              </a:defRPr>
            </a:lvl1pPr>
            <a:lvl2pPr marL="288925" indent="-171450"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800" b="1" kern="1200" dirty="0" smtClean="0">
                <a:solidFill>
                  <a:srgbClr val="575756"/>
                </a:solidFill>
                <a:latin typeface="+mn-lt"/>
                <a:ea typeface="Verdana" panose="020B0604030504040204" pitchFamily="34" charset="0"/>
                <a:cs typeface="Verdana" panose="020B0604030504040204" pitchFamily="34" charset="0"/>
              </a:defRPr>
            </a:lvl2pPr>
            <a:lvl3pPr marL="400050" indent="-11747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600" b="1" kern="1200" dirty="0" smtClean="0">
                <a:solidFill>
                  <a:srgbClr val="575756"/>
                </a:solidFill>
                <a:latin typeface="+mn-lt"/>
                <a:ea typeface="Verdana" panose="020B0604030504040204" pitchFamily="34" charset="0"/>
                <a:cs typeface="Verdana" panose="020B0604030504040204" pitchFamily="34" charset="0"/>
              </a:defRPr>
            </a:lvl3pPr>
            <a:lvl4pPr marL="571500" indent="-111125"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400" b="1" kern="1200" dirty="0">
                <a:solidFill>
                  <a:srgbClr val="575756"/>
                </a:solidFill>
                <a:latin typeface="+mn-lt"/>
                <a:ea typeface="Verdana" panose="020B0604030504040204" pitchFamily="34" charset="0"/>
                <a:cs typeface="Verdana" panose="020B0604030504040204" pitchFamily="34" charset="0"/>
              </a:defRPr>
            </a:lvl4pPr>
            <a:lvl5pPr marL="742950" indent="-112713" algn="l" defTabSz="914400" rtl="0" eaLnBrk="1" latinLnBrk="0" hangingPunct="1">
              <a:lnSpc>
                <a:spcPct val="90000"/>
              </a:lnSpc>
              <a:spcBef>
                <a:spcPts val="500"/>
              </a:spcBef>
              <a:spcAft>
                <a:spcPts val="300"/>
              </a:spcAft>
              <a:buClr>
                <a:schemeClr val="accent2"/>
              </a:buClr>
              <a:buFont typeface="Arial" panose="020B0604020202020204" pitchFamily="34" charset="0"/>
              <a:buChar char="•"/>
              <a:tabLst/>
              <a:defRPr lang="en-US" sz="1200" b="1" kern="1200" dirty="0">
                <a:solidFill>
                  <a:srgbClr val="57575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3380"/>
              </a:lnSpc>
              <a:buClr>
                <a:srgbClr val="00AF9A"/>
              </a:buClr>
              <a:buNone/>
            </a:pPr>
            <a:r>
              <a:rPr lang="en-GB" sz="4300" dirty="0">
                <a:solidFill>
                  <a:srgbClr val="FFFFFF"/>
                </a:solidFill>
                <a:latin typeface="Tw Cen MT Condensed"/>
              </a:rPr>
              <a:t>Can </a:t>
            </a:r>
            <a:r>
              <a:rPr lang="en-US" sz="4300" dirty="0">
                <a:solidFill>
                  <a:srgbClr val="FFFFFF"/>
                </a:solidFill>
                <a:latin typeface="Tw Cen MT Condensed"/>
              </a:rPr>
              <a:t>PONVORY</a:t>
            </a:r>
            <a:r>
              <a:rPr lang="en-GB" baseline="85000" dirty="0">
                <a:solidFill>
                  <a:srgbClr val="FFFFFF"/>
                </a:solidFill>
              </a:rPr>
              <a:t>® </a:t>
            </a:r>
            <a:r>
              <a:rPr lang="en-GB" sz="4300" dirty="0">
                <a:solidFill>
                  <a:srgbClr val="FFFFFF"/>
                </a:solidFill>
                <a:latin typeface="Tw Cen MT Condensed"/>
              </a:rPr>
              <a:t>be used during pregnancy? </a:t>
            </a:r>
            <a:endParaRPr lang="en-US" sz="4300" dirty="0">
              <a:solidFill>
                <a:srgbClr val="FFFFFF"/>
              </a:solidFill>
            </a:endParaRPr>
          </a:p>
        </p:txBody>
      </p:sp>
      <p:sp>
        <p:nvSpPr>
          <p:cNvPr id="19" name="Title 1">
            <a:extLst>
              <a:ext uri="{FF2B5EF4-FFF2-40B4-BE49-F238E27FC236}">
                <a16:creationId xmlns:a16="http://schemas.microsoft.com/office/drawing/2014/main" id="{A09C0C73-C00E-C41F-6E6A-C55DB4722DAF}"/>
              </a:ext>
            </a:extLst>
          </p:cNvPr>
          <p:cNvSpPr txBox="1">
            <a:spLocks/>
          </p:cNvSpPr>
          <p:nvPr/>
        </p:nvSpPr>
        <p:spPr>
          <a:xfrm>
            <a:off x="502920" y="222832"/>
            <a:ext cx="11183112" cy="1297351"/>
          </a:xfrm>
          <a:prstGeom prst="rect">
            <a:avLst/>
          </a:prstGeom>
        </p:spPr>
        <p:txBody>
          <a:bodyPr vert="horz" lIns="0" tIns="45720" rIns="0" bIns="0" rtlCol="0" anchor="t" anchorCtr="0">
            <a:noAutofit/>
          </a:bodyPr>
          <a:lstStyle>
            <a:lvl1pPr marL="0" algn="l" defTabSz="914400" rtl="0" eaLnBrk="1" latinLnBrk="0" hangingPunct="1">
              <a:lnSpc>
                <a:spcPts val="3800"/>
              </a:lnSpc>
              <a:spcBef>
                <a:spcPct val="0"/>
              </a:spcBef>
              <a:buNone/>
              <a:defRPr lang="en-US" sz="4300" b="1" i="0" kern="1200" cap="all" spc="-150" baseline="0">
                <a:solidFill>
                  <a:schemeClr val="accent1"/>
                </a:solidFill>
                <a:latin typeface="+mj-lt"/>
                <a:ea typeface="Verdana" panose="020B0604030504040204" pitchFamily="34" charset="0"/>
                <a:cs typeface="Verdana" panose="020B0604030504040204" pitchFamily="34" charset="0"/>
              </a:defRPr>
            </a:lvl1pPr>
          </a:lstStyle>
          <a:p>
            <a:r>
              <a:rPr lang="en-GB" dirty="0"/>
              <a:t>Q&amp;A </a:t>
            </a:r>
            <a:r>
              <a:rPr lang="en-GB" dirty="0">
                <a:solidFill>
                  <a:schemeClr val="accent2"/>
                </a:solidFill>
              </a:rPr>
              <a:t>SESSION</a:t>
            </a:r>
            <a:endParaRPr lang="en-GB" dirty="0"/>
          </a:p>
        </p:txBody>
      </p:sp>
    </p:spTree>
    <p:extLst>
      <p:ext uri="{BB962C8B-B14F-4D97-AF65-F5344CB8AC3E}">
        <p14:creationId xmlns:p14="http://schemas.microsoft.com/office/powerpoint/2010/main" val="26614843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681A9-0F88-0113-8ED3-B816164E2200}"/>
              </a:ext>
            </a:extLst>
          </p:cNvPr>
          <p:cNvSpPr>
            <a:spLocks noGrp="1"/>
          </p:cNvSpPr>
          <p:nvPr>
            <p:ph type="title"/>
          </p:nvPr>
        </p:nvSpPr>
        <p:spPr/>
        <p:txBody>
          <a:bodyPr/>
          <a:lstStyle/>
          <a:p>
            <a:r>
              <a:rPr lang="en-GB"/>
              <a:t>THANK YOU</a:t>
            </a:r>
            <a:endParaRPr lang="en-US"/>
          </a:p>
        </p:txBody>
      </p:sp>
      <p:grpSp>
        <p:nvGrpSpPr>
          <p:cNvPr id="8" name="Group 7">
            <a:extLst>
              <a:ext uri="{FF2B5EF4-FFF2-40B4-BE49-F238E27FC236}">
                <a16:creationId xmlns:a16="http://schemas.microsoft.com/office/drawing/2014/main" id="{BEC9A9EB-F0D5-3C65-54AD-4CB3AE25DBBA}"/>
              </a:ext>
            </a:extLst>
          </p:cNvPr>
          <p:cNvGrpSpPr/>
          <p:nvPr/>
        </p:nvGrpSpPr>
        <p:grpSpPr>
          <a:xfrm>
            <a:off x="502920" y="2170350"/>
            <a:ext cx="4934856" cy="1440636"/>
            <a:chOff x="6791398" y="2170350"/>
            <a:chExt cx="4934856" cy="1440636"/>
          </a:xfrm>
        </p:grpSpPr>
        <p:pic>
          <p:nvPicPr>
            <p:cNvPr id="9" name="Graphic 8">
              <a:extLst>
                <a:ext uri="{FF2B5EF4-FFF2-40B4-BE49-F238E27FC236}">
                  <a16:creationId xmlns:a16="http://schemas.microsoft.com/office/drawing/2014/main" id="{BABD67F7-6D2A-F7F2-DF97-93091121C6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4475" y="2170350"/>
              <a:ext cx="1193670" cy="1440636"/>
            </a:xfrm>
            <a:prstGeom prst="rect">
              <a:avLst/>
            </a:prstGeom>
          </p:spPr>
        </p:pic>
        <p:pic>
          <p:nvPicPr>
            <p:cNvPr id="10" name="Graphic 9">
              <a:extLst>
                <a:ext uri="{FF2B5EF4-FFF2-40B4-BE49-F238E27FC236}">
                  <a16:creationId xmlns:a16="http://schemas.microsoft.com/office/drawing/2014/main" id="{E6C8841A-8636-86D5-FFE3-7982433CF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1398" y="2177400"/>
              <a:ext cx="1432808" cy="1378223"/>
            </a:xfrm>
            <a:prstGeom prst="rect">
              <a:avLst/>
            </a:prstGeom>
          </p:spPr>
        </p:pic>
        <p:pic>
          <p:nvPicPr>
            <p:cNvPr id="11" name="Picture 10" descr="Icon&#10;&#10;Description automatically generated">
              <a:extLst>
                <a:ext uri="{FF2B5EF4-FFF2-40B4-BE49-F238E27FC236}">
                  <a16:creationId xmlns:a16="http://schemas.microsoft.com/office/drawing/2014/main" id="{67C8D198-CADF-5625-4456-3A7EE14BDF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7975" y="2302133"/>
              <a:ext cx="1538279" cy="1175857"/>
            </a:xfrm>
            <a:prstGeom prst="rect">
              <a:avLst/>
            </a:prstGeom>
          </p:spPr>
        </p:pic>
      </p:grpSp>
      <p:sp>
        <p:nvSpPr>
          <p:cNvPr id="7" name="TextBox 6">
            <a:extLst>
              <a:ext uri="{FF2B5EF4-FFF2-40B4-BE49-F238E27FC236}">
                <a16:creationId xmlns:a16="http://schemas.microsoft.com/office/drawing/2014/main" id="{0611C385-81FB-4984-AA19-572C053FECA9}"/>
              </a:ext>
            </a:extLst>
          </p:cNvPr>
          <p:cNvSpPr txBox="1"/>
          <p:nvPr/>
        </p:nvSpPr>
        <p:spPr>
          <a:xfrm>
            <a:off x="10075823" y="5118788"/>
            <a:ext cx="2044149" cy="646331"/>
          </a:xfrm>
          <a:prstGeom prst="rect">
            <a:avLst/>
          </a:prstGeom>
          <a:noFill/>
        </p:spPr>
        <p:txBody>
          <a:bodyPr wrap="none" rtlCol="0">
            <a:spAutoFit/>
          </a:bodyPr>
          <a:lstStyle/>
          <a:p>
            <a:pPr algn="ctr"/>
            <a:r>
              <a:rPr lang="en-GB" sz="1200" b="1">
                <a:solidFill>
                  <a:srgbClr val="575756"/>
                </a:solidFill>
              </a:rPr>
              <a:t>Scan here </a:t>
            </a:r>
            <a:br>
              <a:rPr lang="en-GB" sz="1200">
                <a:solidFill>
                  <a:srgbClr val="575756"/>
                </a:solidFill>
              </a:rPr>
            </a:br>
            <a:r>
              <a:rPr lang="en-GB" sz="1200">
                <a:solidFill>
                  <a:srgbClr val="575756"/>
                </a:solidFill>
              </a:rPr>
              <a:t>to receive communications </a:t>
            </a:r>
            <a:br>
              <a:rPr lang="en-GB" sz="1200">
                <a:solidFill>
                  <a:srgbClr val="575756"/>
                </a:solidFill>
              </a:rPr>
            </a:br>
            <a:r>
              <a:rPr lang="en-GB" sz="1200">
                <a:solidFill>
                  <a:srgbClr val="575756"/>
                </a:solidFill>
              </a:rPr>
              <a:t>from Janssen</a:t>
            </a:r>
          </a:p>
        </p:txBody>
      </p:sp>
      <p:pic>
        <p:nvPicPr>
          <p:cNvPr id="12" name="Picture 11" descr="Qr code&#10;&#10;Description automatically generated">
            <a:extLst>
              <a:ext uri="{FF2B5EF4-FFF2-40B4-BE49-F238E27FC236}">
                <a16:creationId xmlns:a16="http://schemas.microsoft.com/office/drawing/2014/main" id="{8BED2C91-757E-4EFD-9215-C3271C0A0DDE}"/>
              </a:ext>
            </a:extLst>
          </p:cNvPr>
          <p:cNvPicPr>
            <a:picLocks noChangeAspect="1"/>
          </p:cNvPicPr>
          <p:nvPr/>
        </p:nvPicPr>
        <p:blipFill rotWithShape="1">
          <a:blip r:embed="rId8">
            <a:extLst>
              <a:ext uri="{28A0092B-C50C-407E-A947-70E740481C1C}">
                <a14:useLocalDpi xmlns:a14="http://schemas.microsoft.com/office/drawing/2010/main" val="0"/>
              </a:ext>
            </a:extLst>
          </a:blip>
          <a:srcRect l="5268" t="5093" r="5008" b="28839"/>
          <a:stretch/>
        </p:blipFill>
        <p:spPr>
          <a:xfrm>
            <a:off x="10774261" y="4500937"/>
            <a:ext cx="647272" cy="617851"/>
          </a:xfrm>
          <a:prstGeom prst="rect">
            <a:avLst/>
          </a:prstGeom>
        </p:spPr>
      </p:pic>
    </p:spTree>
    <p:extLst>
      <p:ext uri="{BB962C8B-B14F-4D97-AF65-F5344CB8AC3E}">
        <p14:creationId xmlns:p14="http://schemas.microsoft.com/office/powerpoint/2010/main" val="312183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2B221-720B-49B9-B346-932B0B531591}"/>
              </a:ext>
            </a:extLst>
          </p:cNvPr>
          <p:cNvSpPr>
            <a:spLocks noGrp="1"/>
          </p:cNvSpPr>
          <p:nvPr>
            <p:ph type="title"/>
          </p:nvPr>
        </p:nvSpPr>
        <p:spPr>
          <a:xfrm>
            <a:off x="502920" y="0"/>
            <a:ext cx="11183112" cy="529908"/>
          </a:xfrm>
        </p:spPr>
        <p:txBody>
          <a:bodyPr/>
          <a:lstStyle/>
          <a:p>
            <a:r>
              <a:rPr lang="en-GB" sz="2400" dirty="0"/>
              <a:t>PRESCRIBING INFORMATION</a:t>
            </a:r>
          </a:p>
        </p:txBody>
      </p:sp>
      <p:pic>
        <p:nvPicPr>
          <p:cNvPr id="9" name="Picture 8" descr="A screenshot of a computer&#10;&#10;Description automatically generated with low confidence">
            <a:extLst>
              <a:ext uri="{FF2B5EF4-FFF2-40B4-BE49-F238E27FC236}">
                <a16:creationId xmlns:a16="http://schemas.microsoft.com/office/drawing/2014/main" id="{A8012744-F321-9206-4B44-24797948C674}"/>
              </a:ext>
            </a:extLst>
          </p:cNvPr>
          <p:cNvPicPr>
            <a:picLocks noChangeAspect="1"/>
          </p:cNvPicPr>
          <p:nvPr/>
        </p:nvPicPr>
        <p:blipFill rotWithShape="1">
          <a:blip r:embed="rId2">
            <a:extLst>
              <a:ext uri="{28A0092B-C50C-407E-A947-70E740481C1C}">
                <a14:useLocalDpi xmlns:a14="http://schemas.microsoft.com/office/drawing/2010/main" val="0"/>
              </a:ext>
            </a:extLst>
          </a:blip>
          <a:srcRect r="688" b="1043"/>
          <a:stretch/>
        </p:blipFill>
        <p:spPr>
          <a:xfrm>
            <a:off x="464451" y="594177"/>
            <a:ext cx="11422749" cy="6086339"/>
          </a:xfrm>
          <a:prstGeom prst="rect">
            <a:avLst/>
          </a:prstGeom>
        </p:spPr>
      </p:pic>
    </p:spTree>
    <p:extLst>
      <p:ext uri="{BB962C8B-B14F-4D97-AF65-F5344CB8AC3E}">
        <p14:creationId xmlns:p14="http://schemas.microsoft.com/office/powerpoint/2010/main" val="15368269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98D906-9C26-1FCF-956D-C6BDA8C3281B}"/>
              </a:ext>
            </a:extLst>
          </p:cNvPr>
          <p:cNvSpPr>
            <a:spLocks noGrp="1"/>
          </p:cNvSpPr>
          <p:nvPr>
            <p:ph sz="quarter" idx="15"/>
          </p:nvPr>
        </p:nvSpPr>
        <p:spPr/>
        <p:txBody>
          <a:bodyPr/>
          <a:lstStyle/>
          <a:p>
            <a:pPr marL="0" indent="0">
              <a:buNone/>
            </a:pPr>
            <a:r>
              <a:rPr lang="en-GB" sz="2400" b="0" dirty="0"/>
              <a:t>Sohaib Imtiaz works for a third-party company as a medical advisor.</a:t>
            </a:r>
            <a:endParaRPr lang="en-US" sz="2400" b="0" dirty="0"/>
          </a:p>
        </p:txBody>
      </p:sp>
      <p:sp>
        <p:nvSpPr>
          <p:cNvPr id="2" name="Title 1">
            <a:extLst>
              <a:ext uri="{FF2B5EF4-FFF2-40B4-BE49-F238E27FC236}">
                <a16:creationId xmlns:a16="http://schemas.microsoft.com/office/drawing/2014/main" id="{F5AB0549-8B3C-96E2-E37C-CF2F562ECC33}"/>
              </a:ext>
            </a:extLst>
          </p:cNvPr>
          <p:cNvSpPr>
            <a:spLocks noGrp="1"/>
          </p:cNvSpPr>
          <p:nvPr>
            <p:ph type="title"/>
          </p:nvPr>
        </p:nvSpPr>
        <p:spPr/>
        <p:txBody>
          <a:bodyPr/>
          <a:lstStyle/>
          <a:p>
            <a:r>
              <a:rPr lang="en-GB"/>
              <a:t>DISCLOSURES FOR </a:t>
            </a:r>
            <a:r>
              <a:rPr lang="en-GB">
                <a:solidFill>
                  <a:schemeClr val="accent2"/>
                </a:solidFill>
              </a:rPr>
              <a:t>DR IMTIAZ</a:t>
            </a:r>
          </a:p>
        </p:txBody>
      </p:sp>
    </p:spTree>
    <p:extLst>
      <p:ext uri="{BB962C8B-B14F-4D97-AF65-F5344CB8AC3E}">
        <p14:creationId xmlns:p14="http://schemas.microsoft.com/office/powerpoint/2010/main" val="13181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F7D192-1DA3-5D6A-D83D-61B21C47922A}"/>
              </a:ext>
            </a:extLst>
          </p:cNvPr>
          <p:cNvSpPr>
            <a:spLocks noGrp="1"/>
          </p:cNvSpPr>
          <p:nvPr>
            <p:ph sz="quarter" idx="11"/>
          </p:nvPr>
        </p:nvSpPr>
        <p:spPr>
          <a:xfrm>
            <a:off x="712518" y="2307774"/>
            <a:ext cx="11269675" cy="1886203"/>
          </a:xfrm>
        </p:spPr>
        <p:txBody>
          <a:bodyPr/>
          <a:lstStyle/>
          <a:p>
            <a:pPr marL="0" indent="0">
              <a:buNone/>
            </a:pPr>
            <a:r>
              <a:rPr lang="en-US" sz="2400" b="0" dirty="0"/>
              <a:t>This promotional content is intended/approved for HCPs within Europe only. Products may not be available/approved in all countries. Prescribing information may vary depending on local approval in each country.</a:t>
            </a:r>
          </a:p>
          <a:p>
            <a:pPr marL="0" indent="0">
              <a:buNone/>
            </a:pPr>
            <a:r>
              <a:rPr lang="en-US" sz="2400" b="0" dirty="0"/>
              <a:t>Therefore, before prescribing any product, always refer to local materials such as the prescribing information and/or the Summary of Product Characteristics (SPC).</a:t>
            </a:r>
          </a:p>
          <a:p>
            <a:pPr marL="0" indent="0">
              <a:buNone/>
            </a:pPr>
            <a:endParaRPr lang="en-US" sz="2400" b="0" dirty="0"/>
          </a:p>
        </p:txBody>
      </p:sp>
      <p:sp>
        <p:nvSpPr>
          <p:cNvPr id="3" name="Footer Placeholder 2">
            <a:extLst>
              <a:ext uri="{FF2B5EF4-FFF2-40B4-BE49-F238E27FC236}">
                <a16:creationId xmlns:a16="http://schemas.microsoft.com/office/drawing/2014/main" id="{D5D0518B-5CF0-4E63-876A-624B96D0F4C0}"/>
              </a:ext>
            </a:extLst>
          </p:cNvPr>
          <p:cNvSpPr>
            <a:spLocks noGrp="1"/>
          </p:cNvSpPr>
          <p:nvPr>
            <p:ph type="ftr" sz="quarter" idx="12"/>
          </p:nvPr>
        </p:nvSpPr>
        <p:spPr>
          <a:prstGeom prst="rect">
            <a:avLst/>
          </a:prstGeom>
        </p:spPr>
        <p:txBody>
          <a:bodyPr/>
          <a:lstStyle/>
          <a:p>
            <a:r>
              <a:rPr lang="en-GB" sz="1000" b="1" dirty="0"/>
              <a:t>HCP, </a:t>
            </a:r>
            <a:r>
              <a:rPr lang="en-GB" sz="1000" dirty="0"/>
              <a:t>healthcare professional; </a:t>
            </a:r>
            <a:r>
              <a:rPr lang="en-GB" sz="1000" b="1" dirty="0"/>
              <a:t>SPC, </a:t>
            </a:r>
            <a:r>
              <a:rPr lang="en-GB" sz="1000" dirty="0"/>
              <a:t>Summary of Product Characteristics.</a:t>
            </a:r>
          </a:p>
        </p:txBody>
      </p:sp>
      <p:sp>
        <p:nvSpPr>
          <p:cNvPr id="2" name="Title 1">
            <a:extLst>
              <a:ext uri="{FF2B5EF4-FFF2-40B4-BE49-F238E27FC236}">
                <a16:creationId xmlns:a16="http://schemas.microsoft.com/office/drawing/2014/main" id="{6DE128EB-D60B-11A0-B0C7-2D887CB37B1B}"/>
              </a:ext>
            </a:extLst>
          </p:cNvPr>
          <p:cNvSpPr>
            <a:spLocks noGrp="1"/>
          </p:cNvSpPr>
          <p:nvPr>
            <p:ph type="title"/>
          </p:nvPr>
        </p:nvSpPr>
        <p:spPr/>
        <p:txBody>
          <a:bodyPr/>
          <a:lstStyle/>
          <a:p>
            <a:r>
              <a:rPr lang="en-GB"/>
              <a:t>DISCLAIMER</a:t>
            </a:r>
            <a:endParaRPr lang="en-GB">
              <a:solidFill>
                <a:schemeClr val="accent2"/>
              </a:solidFill>
            </a:endParaRPr>
          </a:p>
        </p:txBody>
      </p:sp>
      <p:cxnSp>
        <p:nvCxnSpPr>
          <p:cNvPr id="10" name="Straight Connector 9">
            <a:extLst>
              <a:ext uri="{FF2B5EF4-FFF2-40B4-BE49-F238E27FC236}">
                <a16:creationId xmlns:a16="http://schemas.microsoft.com/office/drawing/2014/main" id="{6BCA6931-9937-A9B8-F95D-F819766FE6CE}"/>
              </a:ext>
            </a:extLst>
          </p:cNvPr>
          <p:cNvCxnSpPr>
            <a:cxnSpLocks/>
          </p:cNvCxnSpPr>
          <p:nvPr/>
        </p:nvCxnSpPr>
        <p:spPr>
          <a:xfrm>
            <a:off x="550420" y="2390899"/>
            <a:ext cx="0" cy="171796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575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F7D192-1DA3-5D6A-D83D-61B21C47922A}"/>
              </a:ext>
            </a:extLst>
          </p:cNvPr>
          <p:cNvSpPr>
            <a:spLocks noGrp="1"/>
          </p:cNvSpPr>
          <p:nvPr>
            <p:ph sz="quarter" idx="11"/>
          </p:nvPr>
        </p:nvSpPr>
        <p:spPr>
          <a:xfrm>
            <a:off x="712519" y="2780803"/>
            <a:ext cx="8490856" cy="1082643"/>
          </a:xfrm>
        </p:spPr>
        <p:txBody>
          <a:bodyPr/>
          <a:lstStyle/>
          <a:p>
            <a:pPr marL="0" indent="0">
              <a:buNone/>
            </a:pPr>
            <a:r>
              <a:rPr lang="en-US" sz="2400" b="0" dirty="0"/>
              <a:t>PONVORY</a:t>
            </a:r>
            <a:r>
              <a:rPr lang="en-US" b="0" baseline="60000" dirty="0"/>
              <a:t>®</a:t>
            </a:r>
            <a:r>
              <a:rPr lang="en-US" sz="2400" b="0" dirty="0"/>
              <a:t> (</a:t>
            </a:r>
            <a:r>
              <a:rPr lang="en-US" sz="2400" b="0" dirty="0" err="1"/>
              <a:t>ponesimod</a:t>
            </a:r>
            <a:r>
              <a:rPr lang="en-US" sz="2400" b="0" dirty="0"/>
              <a:t>) is indicated for the treatment of adult patients with relapsing forms of multiple sclerosis (RMS) with active disease defined by clinical or imaging features.</a:t>
            </a:r>
            <a:r>
              <a:rPr lang="en-US" sz="2400" b="0" baseline="30000" dirty="0"/>
              <a:t>1</a:t>
            </a:r>
          </a:p>
        </p:txBody>
      </p:sp>
      <p:sp>
        <p:nvSpPr>
          <p:cNvPr id="3" name="Footer Placeholder 2">
            <a:extLst>
              <a:ext uri="{FF2B5EF4-FFF2-40B4-BE49-F238E27FC236}">
                <a16:creationId xmlns:a16="http://schemas.microsoft.com/office/drawing/2014/main" id="{D5D0518B-5CF0-4E63-876A-624B96D0F4C0}"/>
              </a:ext>
            </a:extLst>
          </p:cNvPr>
          <p:cNvSpPr>
            <a:spLocks noGrp="1"/>
          </p:cNvSpPr>
          <p:nvPr>
            <p:ph type="ftr" sz="quarter" idx="12"/>
          </p:nvPr>
        </p:nvSpPr>
        <p:spPr>
          <a:xfrm>
            <a:off x="502920" y="5853610"/>
            <a:ext cx="9103659" cy="910100"/>
          </a:xfrm>
          <a:prstGeom prst="rect">
            <a:avLst/>
          </a:prstGeom>
        </p:spPr>
        <p:txBody>
          <a:bodyPr/>
          <a:lstStyle/>
          <a:p>
            <a:r>
              <a:rPr lang="en-GB" sz="1000" b="1" dirty="0">
                <a:solidFill>
                  <a:srgbClr val="575756"/>
                </a:solidFill>
              </a:rPr>
              <a:t>RMS, </a:t>
            </a:r>
            <a:r>
              <a:rPr lang="en-GB" sz="1000" dirty="0">
                <a:solidFill>
                  <a:srgbClr val="575756"/>
                </a:solidFill>
              </a:rPr>
              <a:t>relapsing multiple sclerosis.</a:t>
            </a:r>
          </a:p>
          <a:p>
            <a:r>
              <a:rPr lang="en-GB" sz="1000" b="1" dirty="0">
                <a:solidFill>
                  <a:srgbClr val="575756"/>
                </a:solidFill>
              </a:rPr>
              <a:t>Reference: 1. </a:t>
            </a:r>
            <a:r>
              <a:rPr lang="en-GB" sz="1000" dirty="0">
                <a:solidFill>
                  <a:srgbClr val="575756"/>
                </a:solidFill>
              </a:rPr>
              <a:t>European Medicines Agency. </a:t>
            </a:r>
            <a:r>
              <a:rPr lang="en-GB" sz="1000" dirty="0" err="1">
                <a:solidFill>
                  <a:srgbClr val="575756"/>
                </a:solidFill>
              </a:rPr>
              <a:t>Ponesimod</a:t>
            </a:r>
            <a:r>
              <a:rPr lang="en-GB" sz="1000" dirty="0">
                <a:solidFill>
                  <a:srgbClr val="575756"/>
                </a:solidFill>
              </a:rPr>
              <a:t> Summary of Product Characteristics. Available at: https://www.ema.europa.eu/en/medicines </a:t>
            </a:r>
            <a:br>
              <a:rPr lang="en-GB" sz="1000" dirty="0">
                <a:solidFill>
                  <a:srgbClr val="575756"/>
                </a:solidFill>
              </a:rPr>
            </a:br>
            <a:r>
              <a:rPr lang="en-GB" sz="1000" dirty="0">
                <a:solidFill>
                  <a:srgbClr val="575756"/>
                </a:solidFill>
              </a:rPr>
              <a:t>Last accessed: June 2022. </a:t>
            </a:r>
            <a:endParaRPr lang="en-US" sz="1000" dirty="0">
              <a:solidFill>
                <a:srgbClr val="575756"/>
              </a:solidFill>
            </a:endParaRPr>
          </a:p>
        </p:txBody>
      </p:sp>
      <p:sp>
        <p:nvSpPr>
          <p:cNvPr id="2" name="Title 1">
            <a:extLst>
              <a:ext uri="{FF2B5EF4-FFF2-40B4-BE49-F238E27FC236}">
                <a16:creationId xmlns:a16="http://schemas.microsoft.com/office/drawing/2014/main" id="{6DE128EB-D60B-11A0-B0C7-2D887CB37B1B}"/>
              </a:ext>
            </a:extLst>
          </p:cNvPr>
          <p:cNvSpPr>
            <a:spLocks noGrp="1"/>
          </p:cNvSpPr>
          <p:nvPr>
            <p:ph type="title"/>
          </p:nvPr>
        </p:nvSpPr>
        <p:spPr/>
        <p:txBody>
          <a:bodyPr/>
          <a:lstStyle/>
          <a:p>
            <a:r>
              <a:rPr lang="en-GB"/>
              <a:t>PONVOR</a:t>
            </a:r>
            <a:r>
              <a:rPr lang="en-GB" spc="0"/>
              <a:t>Y</a:t>
            </a:r>
            <a:r>
              <a:rPr lang="en-GB" sz="2000" spc="0" baseline="86000">
                <a:solidFill>
                  <a:schemeClr val="accent2">
                    <a:lumMod val="50000"/>
                  </a:schemeClr>
                </a:solidFill>
              </a:rPr>
              <a:t>®</a:t>
            </a:r>
            <a:r>
              <a:rPr lang="en-GB" spc="0"/>
              <a:t> </a:t>
            </a:r>
            <a:r>
              <a:rPr lang="en-GB">
                <a:solidFill>
                  <a:schemeClr val="accent2"/>
                </a:solidFill>
              </a:rPr>
              <a:t>INDICATION</a:t>
            </a:r>
          </a:p>
        </p:txBody>
      </p:sp>
      <p:cxnSp>
        <p:nvCxnSpPr>
          <p:cNvPr id="10" name="Straight Connector 9">
            <a:extLst>
              <a:ext uri="{FF2B5EF4-FFF2-40B4-BE49-F238E27FC236}">
                <a16:creationId xmlns:a16="http://schemas.microsoft.com/office/drawing/2014/main" id="{6BCA6931-9937-A9B8-F95D-F819766FE6CE}"/>
              </a:ext>
            </a:extLst>
          </p:cNvPr>
          <p:cNvCxnSpPr>
            <a:cxnSpLocks/>
          </p:cNvCxnSpPr>
          <p:nvPr/>
        </p:nvCxnSpPr>
        <p:spPr>
          <a:xfrm>
            <a:off x="550420" y="2854044"/>
            <a:ext cx="0" cy="8906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974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26DDBDC-351B-2D59-3B31-9DE729BB7C82}"/>
              </a:ext>
            </a:extLst>
          </p:cNvPr>
          <p:cNvSpPr>
            <a:spLocks noGrp="1"/>
          </p:cNvSpPr>
          <p:nvPr>
            <p:ph type="title"/>
          </p:nvPr>
        </p:nvSpPr>
        <p:spPr/>
        <p:txBody>
          <a:bodyPr/>
          <a:lstStyle/>
          <a:p>
            <a:r>
              <a:rPr lang="en-US">
                <a:solidFill>
                  <a:schemeClr val="accent2"/>
                </a:solidFill>
              </a:rPr>
              <a:t>READY FOR WHAT’S NEXT: </a:t>
            </a:r>
            <a:br>
              <a:rPr lang="en-US"/>
            </a:br>
            <a:r>
              <a:rPr lang="en-US"/>
              <a:t>AGILE MANAGEMENT WITH PONVOR</a:t>
            </a:r>
            <a:r>
              <a:rPr lang="en-GB" spc="0"/>
              <a:t>Y</a:t>
            </a:r>
            <a:r>
              <a:rPr lang="en-GB" sz="2000" spc="0" baseline="86000">
                <a:solidFill>
                  <a:schemeClr val="accent2">
                    <a:lumMod val="50000"/>
                  </a:schemeClr>
                </a:solidFill>
              </a:rPr>
              <a:t>®</a:t>
            </a:r>
            <a:endParaRPr lang="en-US" baseline="30000"/>
          </a:p>
        </p:txBody>
      </p:sp>
      <p:sp>
        <p:nvSpPr>
          <p:cNvPr id="2" name="Content Placeholder 1">
            <a:extLst>
              <a:ext uri="{FF2B5EF4-FFF2-40B4-BE49-F238E27FC236}">
                <a16:creationId xmlns:a16="http://schemas.microsoft.com/office/drawing/2014/main" id="{AC51F9CC-694B-49A0-A86C-2BAF14C1E2D6}"/>
              </a:ext>
            </a:extLst>
          </p:cNvPr>
          <p:cNvSpPr>
            <a:spLocks noGrp="1"/>
          </p:cNvSpPr>
          <p:nvPr>
            <p:ph type="body" sz="quarter" idx="13"/>
          </p:nvPr>
        </p:nvSpPr>
        <p:spPr>
          <a:xfrm>
            <a:off x="4415738" y="2241059"/>
            <a:ext cx="6252262" cy="3066210"/>
          </a:xfrm>
        </p:spPr>
        <p:txBody>
          <a:bodyPr/>
          <a:lstStyle/>
          <a:p>
            <a:pPr marL="0" indent="0">
              <a:spcBef>
                <a:spcPts val="0"/>
              </a:spcBef>
              <a:spcAft>
                <a:spcPts val="1500"/>
              </a:spcAft>
              <a:buNone/>
            </a:pPr>
            <a:r>
              <a:rPr lang="en-US" sz="1800" dirty="0">
                <a:solidFill>
                  <a:schemeClr val="accent2"/>
                </a:solidFill>
              </a:rPr>
              <a:t>Agenda</a:t>
            </a:r>
            <a:endParaRPr lang="en-GB" sz="1800" b="0" dirty="0"/>
          </a:p>
          <a:p>
            <a:pPr>
              <a:spcBef>
                <a:spcPts val="0"/>
              </a:spcBef>
              <a:spcAft>
                <a:spcPts val="900"/>
              </a:spcAft>
            </a:pPr>
            <a:r>
              <a:rPr lang="en-GB" sz="1600" b="0" dirty="0"/>
              <a:t>What are the key attributes of PONVORY</a:t>
            </a:r>
            <a:r>
              <a:rPr lang="en-GB" sz="1100" b="0" baseline="60000" dirty="0"/>
              <a:t>®</a:t>
            </a:r>
            <a:r>
              <a:rPr lang="en-GB" sz="1600" b="0" dirty="0">
                <a:latin typeface="Calibri" panose="020F0502020204030204" pitchFamily="34" charset="0"/>
              </a:rPr>
              <a:t>?</a:t>
            </a:r>
            <a:endParaRPr lang="en-GB" sz="1600" b="0" dirty="0"/>
          </a:p>
          <a:p>
            <a:pPr>
              <a:spcBef>
                <a:spcPts val="0"/>
              </a:spcBef>
              <a:spcAft>
                <a:spcPts val="900"/>
              </a:spcAft>
            </a:pPr>
            <a:r>
              <a:rPr lang="en-GB" sz="1600" b="0" dirty="0"/>
              <a:t>What are the key efficacy data for PONVORY</a:t>
            </a:r>
            <a:r>
              <a:rPr lang="en-GB" sz="1100" b="0" baseline="60000" dirty="0"/>
              <a:t>®</a:t>
            </a:r>
            <a:r>
              <a:rPr lang="en-GB" sz="1600" b="0" dirty="0">
                <a:latin typeface="Calibri" panose="020F0502020204030204" pitchFamily="34" charset="0"/>
              </a:rPr>
              <a:t>?</a:t>
            </a:r>
            <a:endParaRPr lang="en-GB" sz="1600" b="0" dirty="0"/>
          </a:p>
          <a:p>
            <a:pPr marL="171450" indent="-171450">
              <a:spcBef>
                <a:spcPts val="0"/>
              </a:spcBef>
              <a:spcAft>
                <a:spcPts val="900"/>
              </a:spcAft>
              <a:buFont typeface="Arial" panose="020B0604020202020204" pitchFamily="34" charset="0"/>
              <a:buChar char="•"/>
            </a:pPr>
            <a:r>
              <a:rPr lang="en-GB" sz="1600" b="0" dirty="0"/>
              <a:t>How is agile management defined?</a:t>
            </a:r>
          </a:p>
          <a:p>
            <a:pPr marL="171450" indent="-171450">
              <a:spcBef>
                <a:spcPts val="0"/>
              </a:spcBef>
              <a:spcAft>
                <a:spcPts val="900"/>
              </a:spcAft>
              <a:buFont typeface="Arial" panose="020B0604020202020204" pitchFamily="34" charset="0"/>
              <a:buChar char="•"/>
            </a:pPr>
            <a:r>
              <a:rPr lang="en-GB" sz="1600" b="0" dirty="0"/>
              <a:t>When would agile management be clinically required?</a:t>
            </a:r>
          </a:p>
          <a:p>
            <a:pPr>
              <a:spcBef>
                <a:spcPts val="0"/>
              </a:spcBef>
              <a:spcAft>
                <a:spcPts val="900"/>
              </a:spcAft>
            </a:pPr>
            <a:r>
              <a:rPr lang="en-GB" sz="1600" b="0" dirty="0"/>
              <a:t>How does PONVORY</a:t>
            </a:r>
            <a:r>
              <a:rPr lang="en-GB" sz="1100" b="0" baseline="60000" dirty="0"/>
              <a:t>®</a:t>
            </a:r>
            <a:r>
              <a:rPr lang="en-GB" sz="1600" b="0" dirty="0"/>
              <a:t> provide agility?</a:t>
            </a:r>
          </a:p>
          <a:p>
            <a:pPr>
              <a:spcBef>
                <a:spcPts val="0"/>
              </a:spcBef>
              <a:spcAft>
                <a:spcPts val="900"/>
              </a:spcAft>
            </a:pPr>
            <a:r>
              <a:rPr lang="en-GB" sz="1600" b="0" dirty="0"/>
              <a:t>What are the potential benefits of agility that PONVORY</a:t>
            </a:r>
            <a:r>
              <a:rPr lang="en-GB" sz="1100" b="0" baseline="60000" dirty="0"/>
              <a:t>®</a:t>
            </a:r>
            <a:r>
              <a:rPr lang="en-GB" sz="1600" b="0" dirty="0"/>
              <a:t> </a:t>
            </a:r>
            <a:br>
              <a:rPr lang="en-GB" sz="1600" b="0" dirty="0"/>
            </a:br>
            <a:r>
              <a:rPr lang="en-GB" sz="1600" b="0" dirty="0"/>
              <a:t>provides in clinical practice?</a:t>
            </a:r>
          </a:p>
        </p:txBody>
      </p:sp>
      <p:sp>
        <p:nvSpPr>
          <p:cNvPr id="9" name="Footer Placeholder 3">
            <a:extLst>
              <a:ext uri="{FF2B5EF4-FFF2-40B4-BE49-F238E27FC236}">
                <a16:creationId xmlns:a16="http://schemas.microsoft.com/office/drawing/2014/main" id="{62B436AA-73EC-02F9-37E5-74E9A91B4002}"/>
              </a:ext>
            </a:extLst>
          </p:cNvPr>
          <p:cNvSpPr txBox="1">
            <a:spLocks/>
          </p:cNvSpPr>
          <p:nvPr/>
        </p:nvSpPr>
        <p:spPr>
          <a:xfrm>
            <a:off x="502921" y="5934705"/>
            <a:ext cx="9037320" cy="613535"/>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00" dirty="0">
              <a:solidFill>
                <a:srgbClr val="575756"/>
              </a:solidFill>
              <a:ea typeface="Verdana" panose="020B0604030504040204" pitchFamily="34" charset="0"/>
            </a:endParaRPr>
          </a:p>
        </p:txBody>
      </p:sp>
      <p:sp>
        <p:nvSpPr>
          <p:cNvPr id="11" name="Rectangle 10">
            <a:extLst>
              <a:ext uri="{FF2B5EF4-FFF2-40B4-BE49-F238E27FC236}">
                <a16:creationId xmlns:a16="http://schemas.microsoft.com/office/drawing/2014/main" id="{F894A220-42B2-AD0F-527C-E4BF61E10FBA}"/>
              </a:ext>
            </a:extLst>
          </p:cNvPr>
          <p:cNvSpPr/>
          <p:nvPr/>
        </p:nvSpPr>
        <p:spPr>
          <a:xfrm>
            <a:off x="0" y="0"/>
            <a:ext cx="4063998" cy="5740844"/>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14">
            <a:extLst>
              <a:ext uri="{FF2B5EF4-FFF2-40B4-BE49-F238E27FC236}">
                <a16:creationId xmlns:a16="http://schemas.microsoft.com/office/drawing/2014/main" id="{DAF3F485-7DBC-FF01-20C4-C75D656005DC}"/>
              </a:ext>
            </a:extLst>
          </p:cNvPr>
          <p:cNvSpPr/>
          <p:nvPr/>
        </p:nvSpPr>
        <p:spPr>
          <a:xfrm>
            <a:off x="-1" y="4898456"/>
            <a:ext cx="4064001" cy="824711"/>
          </a:xfrm>
          <a:custGeom>
            <a:avLst/>
            <a:gdLst>
              <a:gd name="connsiteX0" fmla="*/ 0 w 4271158"/>
              <a:gd name="connsiteY0" fmla="*/ 704161 h 824711"/>
              <a:gd name="connsiteX1" fmla="*/ 3559343 w 4271158"/>
              <a:gd name="connsiteY1" fmla="*/ 704161 h 824711"/>
              <a:gd name="connsiteX2" fmla="*/ 4271158 w 4271158"/>
              <a:gd name="connsiteY2" fmla="*/ 0 h 824711"/>
              <a:gd name="connsiteX3" fmla="*/ 4271158 w 4271158"/>
              <a:gd name="connsiteY3" fmla="*/ 824712 h 824711"/>
              <a:gd name="connsiteX4" fmla="*/ 0 w 4271158"/>
              <a:gd name="connsiteY4" fmla="*/ 824712 h 82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158" h="824711">
                <a:moveTo>
                  <a:pt x="0" y="704161"/>
                </a:moveTo>
                <a:lnTo>
                  <a:pt x="3559343" y="704161"/>
                </a:lnTo>
                <a:cubicBezTo>
                  <a:pt x="3952463" y="704161"/>
                  <a:pt x="4271158" y="388897"/>
                  <a:pt x="4271158" y="0"/>
                </a:cubicBezTo>
                <a:lnTo>
                  <a:pt x="4271158" y="824712"/>
                </a:lnTo>
                <a:lnTo>
                  <a:pt x="0" y="824712"/>
                </a:lnTo>
                <a:close/>
              </a:path>
            </a:pathLst>
          </a:custGeom>
          <a:solidFill>
            <a:srgbClr val="EFEEEC"/>
          </a:solidFill>
          <a:ln w="13335" cap="flat">
            <a:noFill/>
            <a:prstDash val="solid"/>
            <a:miter/>
          </a:ln>
        </p:spPr>
        <p:txBody>
          <a:bodyPr rtlCol="0" anchor="ctr"/>
          <a:lstStyle/>
          <a:p>
            <a:endParaRPr lang="en-US"/>
          </a:p>
        </p:txBody>
      </p:sp>
      <p:sp>
        <p:nvSpPr>
          <p:cNvPr id="13" name="Rectangle 12">
            <a:extLst>
              <a:ext uri="{FF2B5EF4-FFF2-40B4-BE49-F238E27FC236}">
                <a16:creationId xmlns:a16="http://schemas.microsoft.com/office/drawing/2014/main" id="{7A2CBF3E-641C-B5BE-6097-28F0F792620D}"/>
              </a:ext>
            </a:extLst>
          </p:cNvPr>
          <p:cNvSpPr/>
          <p:nvPr/>
        </p:nvSpPr>
        <p:spPr>
          <a:xfrm>
            <a:off x="0" y="5620242"/>
            <a:ext cx="6096000" cy="156734"/>
          </a:xfrm>
          <a:prstGeom prst="rect">
            <a:avLst/>
          </a:prstGeom>
          <a:solidFill>
            <a:srgbClr val="EF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974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0" name="Round Diagonal Corner of Rectangle 9">
            <a:extLst>
              <a:ext uri="{FF2B5EF4-FFF2-40B4-BE49-F238E27FC236}">
                <a16:creationId xmlns:a16="http://schemas.microsoft.com/office/drawing/2014/main" id="{5F5C245D-C9C9-0986-C60B-F2FE7E7E2570}"/>
              </a:ext>
            </a:extLst>
          </p:cNvPr>
          <p:cNvSpPr/>
          <p:nvPr/>
        </p:nvSpPr>
        <p:spPr>
          <a:xfrm>
            <a:off x="505969" y="1956816"/>
            <a:ext cx="5197917" cy="3509275"/>
          </a:xfrm>
          <a:prstGeom prst="round2DiagRect">
            <a:avLst>
              <a:gd name="adj1" fmla="val 0"/>
              <a:gd name="adj2" fmla="val 141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BF6B7BC9-19B4-CEB1-2E74-8E1CED27AB97}"/>
              </a:ext>
            </a:extLst>
          </p:cNvPr>
          <p:cNvSpPr/>
          <p:nvPr/>
        </p:nvSpPr>
        <p:spPr>
          <a:xfrm>
            <a:off x="6488115" y="1956816"/>
            <a:ext cx="5197917" cy="3509275"/>
          </a:xfrm>
          <a:prstGeom prst="round2DiagRect">
            <a:avLst>
              <a:gd name="adj1" fmla="val 0"/>
              <a:gd name="adj2" fmla="val 206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9E30DB0-BEAE-4701-B8D1-8B7B53839EA9}"/>
              </a:ext>
            </a:extLst>
          </p:cNvPr>
          <p:cNvSpPr>
            <a:spLocks noGrp="1"/>
          </p:cNvSpPr>
          <p:nvPr>
            <p:ph type="ftr" sz="quarter" idx="16"/>
          </p:nvPr>
        </p:nvSpPr>
        <p:spPr>
          <a:xfrm>
            <a:off x="502920" y="5560649"/>
            <a:ext cx="9491472" cy="1136507"/>
          </a:xfrm>
        </p:spPr>
        <p:txBody>
          <a:bodyPr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75756"/>
                </a:solidFill>
                <a:effectLst/>
                <a:uLnTx/>
                <a:uFillTx/>
                <a:latin typeface="+mn-lt"/>
                <a:ea typeface="Verdana" panose="020B0604030504040204" pitchFamily="34" charset="0"/>
                <a:cs typeface="+mn-cs"/>
              </a:rPr>
              <a:t>*Over two years in a large (N=1,133) head-to-head Phase III study in adult patients with active RMS. </a:t>
            </a:r>
            <a:r>
              <a:rPr kumimoji="0" lang="en-GB" sz="1000" b="0" i="0" u="none" strike="noStrike" kern="1200" cap="none" spc="0" normalizeH="0" baseline="0" noProof="0" dirty="0">
                <a:ln>
                  <a:noFill/>
                </a:ln>
                <a:solidFill>
                  <a:srgbClr val="575756"/>
                </a:solidFill>
                <a:effectLst/>
                <a:uLnTx/>
                <a:uFillTx/>
                <a:latin typeface="+mn-lt"/>
                <a:ea typeface="Verdana" panose="020B0604030504040204" pitchFamily="34" charset="0"/>
                <a:cs typeface="+mn-cs"/>
              </a:rPr>
              <a:t>Primary endpoint: Mean ARRs=0.202 for PONVORY</a:t>
            </a:r>
            <a:r>
              <a:rPr kumimoji="0" lang="en-GB" sz="1000" b="0" i="0" u="none" strike="noStrike" kern="1200" cap="none" spc="0" normalizeH="0" baseline="30000" noProof="0" dirty="0">
                <a:ln>
                  <a:noFill/>
                </a:ln>
                <a:solidFill>
                  <a:srgbClr val="575756"/>
                </a:solidFill>
                <a:effectLst/>
                <a:uLnTx/>
                <a:uFillTx/>
                <a:latin typeface="+mn-lt"/>
                <a:ea typeface="Verdana" panose="020B0604030504040204" pitchFamily="34" charset="0"/>
                <a:cs typeface="+mn-cs"/>
              </a:rPr>
              <a:t>®</a:t>
            </a:r>
            <a:r>
              <a:rPr kumimoji="0" lang="en-GB" sz="1000" b="0" i="0" u="none" strike="noStrike" kern="1200" cap="none" spc="0" normalizeH="0" baseline="0" noProof="0" dirty="0">
                <a:ln>
                  <a:noFill/>
                </a:ln>
                <a:solidFill>
                  <a:srgbClr val="575756"/>
                </a:solidFill>
                <a:effectLst/>
                <a:uLnTx/>
                <a:uFillTx/>
                <a:latin typeface="+mn-lt"/>
                <a:ea typeface="Verdana" panose="020B0604030504040204" pitchFamily="34" charset="0"/>
                <a:cs typeface="+mn-cs"/>
              </a:rPr>
              <a:t> 20mg vs. 0.290 for teriflunomide 14mg, rate ratio: 0.695 (99% CL: 0.536, 0.902, p&lt;0.001).</a:t>
            </a:r>
            <a:r>
              <a:rPr kumimoji="0" lang="en-US" sz="1000" b="0" i="0" u="none" strike="noStrike" kern="1200" cap="none" spc="0" normalizeH="0" baseline="30000" noProof="0" dirty="0">
                <a:ln>
                  <a:noFill/>
                </a:ln>
                <a:solidFill>
                  <a:srgbClr val="575756"/>
                </a:solidFill>
                <a:effectLst/>
                <a:uLnTx/>
                <a:uFillTx/>
                <a:latin typeface="+mn-lt"/>
                <a:ea typeface="Verdana" panose="020B0604030504040204" pitchFamily="34" charset="0"/>
                <a:cs typeface="+mn-cs"/>
              </a:rPr>
              <a:t>1,2 </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b="1" dirty="0">
                <a:solidFill>
                  <a:srgbClr val="575756"/>
                </a:solidFill>
                <a:latin typeface="+mn-lt"/>
              </a:rPr>
              <a:t>ARR, </a:t>
            </a:r>
            <a:r>
              <a:rPr lang="en-US" sz="1000" dirty="0" err="1">
                <a:solidFill>
                  <a:srgbClr val="575756"/>
                </a:solidFill>
                <a:latin typeface="+mn-lt"/>
              </a:rPr>
              <a:t>annualised</a:t>
            </a:r>
            <a:r>
              <a:rPr lang="en-US" sz="1000" dirty="0">
                <a:solidFill>
                  <a:srgbClr val="575756"/>
                </a:solidFill>
                <a:latin typeface="+mn-lt"/>
              </a:rPr>
              <a:t> relapse rate; </a:t>
            </a:r>
            <a:r>
              <a:rPr lang="en-US" sz="1000" b="1" dirty="0">
                <a:solidFill>
                  <a:srgbClr val="575756"/>
                </a:solidFill>
                <a:latin typeface="+mn-lt"/>
              </a:rPr>
              <a:t>CL, </a:t>
            </a:r>
            <a:r>
              <a:rPr lang="en-US" sz="1000" dirty="0">
                <a:solidFill>
                  <a:srgbClr val="575756"/>
                </a:solidFill>
                <a:latin typeface="+mn-lt"/>
              </a:rPr>
              <a:t>confidence limit;</a:t>
            </a:r>
            <a:r>
              <a:rPr kumimoji="0" lang="en-US" sz="1000" b="0" i="0" u="none" strike="noStrike" kern="1200" cap="none" spc="0" normalizeH="0" baseline="30000" noProof="0" dirty="0">
                <a:ln>
                  <a:noFill/>
                </a:ln>
                <a:solidFill>
                  <a:srgbClr val="575756"/>
                </a:solidFill>
                <a:effectLst/>
                <a:uLnTx/>
                <a:uFillTx/>
                <a:latin typeface="+mn-lt"/>
                <a:ea typeface="Verdana" panose="020B0604030504040204" pitchFamily="34" charset="0"/>
                <a:cs typeface="+mn-cs"/>
              </a:rPr>
              <a:t> </a:t>
            </a:r>
            <a:r>
              <a:rPr lang="en-US" sz="1000" b="1" dirty="0">
                <a:solidFill>
                  <a:srgbClr val="575756"/>
                </a:solidFill>
                <a:latin typeface="+mn-lt"/>
              </a:rPr>
              <a:t>RMS</a:t>
            </a:r>
            <a:r>
              <a:rPr lang="en-US" sz="1000" dirty="0">
                <a:solidFill>
                  <a:srgbClr val="575756"/>
                </a:solidFill>
                <a:latin typeface="+mn-lt"/>
              </a:rPr>
              <a:t>, relapsing multiple sclerosis</a:t>
            </a:r>
            <a:r>
              <a:rPr lang="en-US" sz="1000" dirty="0"/>
              <a:t>.</a:t>
            </a:r>
            <a:endParaRPr lang="en-GB" sz="1000" dirty="0">
              <a:solidFill>
                <a:srgbClr val="575756"/>
              </a:solidFill>
              <a:latin typeface="+mn-lt"/>
            </a:endParaRPr>
          </a:p>
          <a:p>
            <a:r>
              <a:rPr lang="en-GB" sz="1000" b="1" dirty="0">
                <a:solidFill>
                  <a:srgbClr val="575756"/>
                </a:solidFill>
                <a:latin typeface="+mn-lt"/>
              </a:rPr>
              <a:t>References: 1. </a:t>
            </a:r>
            <a:r>
              <a:rPr lang="en-GB" sz="1000" dirty="0">
                <a:solidFill>
                  <a:srgbClr val="575756"/>
                </a:solidFill>
                <a:latin typeface="+mn-lt"/>
              </a:rPr>
              <a:t>European Medicines Agency. </a:t>
            </a:r>
            <a:r>
              <a:rPr lang="en-GB" sz="1000" dirty="0" err="1">
                <a:solidFill>
                  <a:srgbClr val="575756"/>
                </a:solidFill>
                <a:latin typeface="+mn-lt"/>
              </a:rPr>
              <a:t>Ponesimod</a:t>
            </a:r>
            <a:r>
              <a:rPr lang="en-GB" sz="1000" dirty="0">
                <a:solidFill>
                  <a:srgbClr val="575756"/>
                </a:solidFill>
                <a:latin typeface="+mn-lt"/>
              </a:rPr>
              <a:t> Summary of Product Characteristics. Available at: https://www.ema.europa.eu/en/medicines Last accessed: June 2022. </a:t>
            </a:r>
            <a:r>
              <a:rPr lang="en-GB" sz="1000" b="1" dirty="0">
                <a:solidFill>
                  <a:srgbClr val="575756"/>
                </a:solidFill>
                <a:latin typeface="+mn-lt"/>
              </a:rPr>
              <a:t>2.</a:t>
            </a:r>
            <a:r>
              <a:rPr lang="en-GB" sz="1000" dirty="0">
                <a:solidFill>
                  <a:srgbClr val="575756"/>
                </a:solidFill>
                <a:latin typeface="+mn-lt"/>
              </a:rPr>
              <a:t> </a:t>
            </a:r>
            <a:r>
              <a:rPr lang="en-GB" sz="1000" dirty="0" err="1">
                <a:solidFill>
                  <a:srgbClr val="575756"/>
                </a:solidFill>
                <a:effectLst/>
                <a:latin typeface="+mn-lt"/>
                <a:ea typeface="Calibri" panose="020F0502020204030204" pitchFamily="34" charset="0"/>
                <a:cs typeface="Times New Roman" panose="02020603050405020304" pitchFamily="18" charset="0"/>
              </a:rPr>
              <a:t>Kappos</a:t>
            </a:r>
            <a:r>
              <a:rPr lang="en-GB" sz="1000" dirty="0">
                <a:solidFill>
                  <a:srgbClr val="575756"/>
                </a:solidFill>
                <a:effectLst/>
                <a:latin typeface="+mn-lt"/>
                <a:ea typeface="Calibri" panose="020F0502020204030204" pitchFamily="34" charset="0"/>
                <a:cs typeface="Times New Roman" panose="02020603050405020304" pitchFamily="18" charset="0"/>
              </a:rPr>
              <a:t> L., et al. JAMA Neurol. 2021;78(5):558-567.</a:t>
            </a:r>
          </a:p>
        </p:txBody>
      </p:sp>
      <p:sp>
        <p:nvSpPr>
          <p:cNvPr id="15" name="Text Placeholder 14">
            <a:extLst>
              <a:ext uri="{FF2B5EF4-FFF2-40B4-BE49-F238E27FC236}">
                <a16:creationId xmlns:a16="http://schemas.microsoft.com/office/drawing/2014/main" id="{ED768C2D-31E0-5310-1C0C-E98D01277F2F}"/>
              </a:ext>
            </a:extLst>
          </p:cNvPr>
          <p:cNvSpPr>
            <a:spLocks noGrp="1"/>
          </p:cNvSpPr>
          <p:nvPr>
            <p:ph type="body" sz="quarter" idx="14"/>
          </p:nvPr>
        </p:nvSpPr>
        <p:spPr/>
        <p:txBody>
          <a:bodyPr/>
          <a:lstStyle/>
          <a:p>
            <a:r>
              <a:rPr lang="en-US" dirty="0">
                <a:solidFill>
                  <a:schemeClr val="accent1"/>
                </a:solidFill>
              </a:rPr>
              <a:t>PONVORY</a:t>
            </a:r>
            <a:r>
              <a:rPr lang="en-US" sz="1200" baseline="60000" dirty="0">
                <a:solidFill>
                  <a:schemeClr val="accent1"/>
                </a:solidFill>
              </a:rPr>
              <a:t>®</a:t>
            </a:r>
            <a:r>
              <a:rPr lang="en-US" dirty="0">
                <a:solidFill>
                  <a:schemeClr val="accent1"/>
                </a:solidFill>
              </a:rPr>
              <a:t> OFFERS THE </a:t>
            </a:r>
            <a:r>
              <a:rPr lang="en-US" dirty="0"/>
              <a:t>UNIQUE COMBINATION </a:t>
            </a:r>
            <a:r>
              <a:rPr lang="en-US" dirty="0">
                <a:solidFill>
                  <a:schemeClr val="accent1"/>
                </a:solidFill>
              </a:rPr>
              <a:t>OF:</a:t>
            </a:r>
          </a:p>
        </p:txBody>
      </p:sp>
      <p:sp>
        <p:nvSpPr>
          <p:cNvPr id="5" name="TextBox 4">
            <a:extLst>
              <a:ext uri="{FF2B5EF4-FFF2-40B4-BE49-F238E27FC236}">
                <a16:creationId xmlns:a16="http://schemas.microsoft.com/office/drawing/2014/main" id="{B91A777D-E6C1-4E54-AB79-EE6B70334B15}"/>
              </a:ext>
            </a:extLst>
          </p:cNvPr>
          <p:cNvSpPr txBox="1"/>
          <p:nvPr/>
        </p:nvSpPr>
        <p:spPr>
          <a:xfrm>
            <a:off x="722407" y="3520332"/>
            <a:ext cx="3986754" cy="1308050"/>
          </a:xfrm>
          <a:prstGeom prst="rect">
            <a:avLst/>
          </a:prstGeom>
          <a:noFill/>
        </p:spPr>
        <p:txBody>
          <a:bodyPr wrap="square" rtlCol="0">
            <a:spAutoFit/>
          </a:bodyPr>
          <a:lstStyle/>
          <a:p>
            <a:pPr>
              <a:spcAft>
                <a:spcPts val="600"/>
              </a:spcAft>
            </a:pPr>
            <a:r>
              <a:rPr lang="en-GB" sz="2800" b="1" spc="-150" dirty="0">
                <a:solidFill>
                  <a:schemeClr val="bg1"/>
                </a:solidFill>
                <a:latin typeface="+mj-lt"/>
              </a:rPr>
              <a:t>SUPERIOR EFFICACY</a:t>
            </a:r>
            <a:br>
              <a:rPr lang="en-GB" sz="1400" b="1" dirty="0">
                <a:solidFill>
                  <a:schemeClr val="bg1"/>
                </a:solidFill>
              </a:rPr>
            </a:br>
            <a:r>
              <a:rPr lang="en-US" sz="1400" dirty="0">
                <a:solidFill>
                  <a:schemeClr val="bg1"/>
                </a:solidFill>
              </a:rPr>
              <a:t>Proven superior efficacy with PONVORY</a:t>
            </a:r>
            <a:r>
              <a:rPr kumimoji="0" lang="en-US" sz="1000" b="0" i="0" u="none" strike="noStrike" kern="1200" cap="none" spc="0" normalizeH="0" baseline="60000" noProof="0" dirty="0">
                <a:ln>
                  <a:noFill/>
                </a:ln>
                <a:solidFill>
                  <a:schemeClr val="bg1"/>
                </a:solidFill>
                <a:effectLst/>
                <a:uLnTx/>
                <a:uFillTx/>
                <a:ea typeface="Verdana" panose="020B0604030504040204" pitchFamily="34" charset="0"/>
                <a:cs typeface="+mn-cs"/>
              </a:rPr>
              <a:t>® </a:t>
            </a:r>
            <a:r>
              <a:rPr kumimoji="0" lang="en-US" sz="1400" b="0" i="0" u="none" strike="noStrike" kern="1200" cap="none" spc="0" normalizeH="0" noProof="0" dirty="0">
                <a:ln>
                  <a:noFill/>
                </a:ln>
                <a:solidFill>
                  <a:schemeClr val="bg1"/>
                </a:solidFill>
                <a:effectLst/>
                <a:uLnTx/>
                <a:uFillTx/>
                <a:ea typeface="Verdana" panose="020B0604030504040204" pitchFamily="34" charset="0"/>
                <a:cs typeface="+mn-cs"/>
              </a:rPr>
              <a:t>20mg</a:t>
            </a:r>
            <a:r>
              <a:rPr kumimoji="0" lang="en-US" sz="1400" b="0" i="0" u="none" strike="noStrike" kern="1200" cap="none" spc="0" normalizeH="0" baseline="30000" noProof="0" dirty="0">
                <a:ln>
                  <a:noFill/>
                </a:ln>
                <a:solidFill>
                  <a:schemeClr val="bg1"/>
                </a:solidFill>
                <a:effectLst/>
                <a:uLnTx/>
                <a:uFillTx/>
                <a:ea typeface="Verdana" panose="020B0604030504040204" pitchFamily="34" charset="0"/>
                <a:cs typeface="+mn-cs"/>
              </a:rPr>
              <a:t> </a:t>
            </a:r>
            <a:br>
              <a:rPr kumimoji="0" lang="en-US" sz="1400" b="0" i="0" u="none" strike="noStrike" kern="1200" cap="none" spc="0" normalizeH="0" baseline="30000" noProof="0" dirty="0">
                <a:ln>
                  <a:noFill/>
                </a:ln>
                <a:solidFill>
                  <a:schemeClr val="bg1"/>
                </a:solidFill>
                <a:effectLst/>
                <a:uLnTx/>
                <a:uFillTx/>
                <a:ea typeface="Verdana" panose="020B0604030504040204" pitchFamily="34" charset="0"/>
                <a:cs typeface="+mn-cs"/>
              </a:rPr>
            </a:br>
            <a:r>
              <a:rPr kumimoji="0" lang="en-GB" sz="1400" i="0" u="none" strike="noStrike" kern="1200" cap="none" spc="0" normalizeH="0" noProof="0" dirty="0">
                <a:ln>
                  <a:noFill/>
                </a:ln>
                <a:solidFill>
                  <a:schemeClr val="bg1"/>
                </a:solidFill>
                <a:effectLst/>
                <a:uLnTx/>
                <a:uFillTx/>
                <a:ea typeface="Verdana" panose="020B0604030504040204" pitchFamily="34" charset="0"/>
                <a:cs typeface="+mn-cs"/>
              </a:rPr>
              <a:t>h</a:t>
            </a:r>
            <a:r>
              <a:rPr lang="en-GB" sz="1400" dirty="0" err="1">
                <a:solidFill>
                  <a:schemeClr val="bg1"/>
                </a:solidFill>
              </a:rPr>
              <a:t>ead</a:t>
            </a:r>
            <a:r>
              <a:rPr lang="en-GB" sz="1400" dirty="0">
                <a:solidFill>
                  <a:schemeClr val="bg1"/>
                </a:solidFill>
              </a:rPr>
              <a:t>-to-head vs. teriflunomide 14mg</a:t>
            </a:r>
            <a:r>
              <a:rPr lang="en-US" sz="1400" dirty="0">
                <a:solidFill>
                  <a:schemeClr val="bg1"/>
                </a:solidFill>
              </a:rPr>
              <a:t>*</a:t>
            </a:r>
            <a:r>
              <a:rPr lang="en-US" sz="1400" baseline="30000" dirty="0">
                <a:solidFill>
                  <a:schemeClr val="bg1"/>
                </a:solidFill>
              </a:rPr>
              <a:t>1,2</a:t>
            </a:r>
            <a:endParaRPr lang="en-US" sz="1400" dirty="0">
              <a:solidFill>
                <a:schemeClr val="bg1"/>
              </a:solidFill>
            </a:endParaRPr>
          </a:p>
          <a:p>
            <a:pPr>
              <a:spcAft>
                <a:spcPts val="600"/>
              </a:spcAft>
            </a:pPr>
            <a:endParaRPr lang="en-GB" b="1" dirty="0">
              <a:solidFill>
                <a:schemeClr val="bg1"/>
              </a:solidFill>
            </a:endParaRPr>
          </a:p>
        </p:txBody>
      </p:sp>
      <p:sp>
        <p:nvSpPr>
          <p:cNvPr id="6" name="TextBox 5">
            <a:extLst>
              <a:ext uri="{FF2B5EF4-FFF2-40B4-BE49-F238E27FC236}">
                <a16:creationId xmlns:a16="http://schemas.microsoft.com/office/drawing/2014/main" id="{29AE1637-EEC2-429C-AEEE-7BDB142E1BF4}"/>
              </a:ext>
            </a:extLst>
          </p:cNvPr>
          <p:cNvSpPr txBox="1"/>
          <p:nvPr/>
        </p:nvSpPr>
        <p:spPr>
          <a:xfrm>
            <a:off x="6707601" y="3539319"/>
            <a:ext cx="3881151" cy="1538883"/>
          </a:xfrm>
          <a:prstGeom prst="rect">
            <a:avLst/>
          </a:prstGeom>
          <a:noFill/>
        </p:spPr>
        <p:txBody>
          <a:bodyPr wrap="square" rtlCol="0">
            <a:spAutoFit/>
          </a:bodyPr>
          <a:lstStyle/>
          <a:p>
            <a:pPr>
              <a:spcAft>
                <a:spcPts val="600"/>
              </a:spcAft>
            </a:pPr>
            <a:r>
              <a:rPr lang="en-GB" sz="2800" b="1" spc="-150">
                <a:solidFill>
                  <a:schemeClr val="bg1"/>
                </a:solidFill>
                <a:latin typeface="+mj-lt"/>
              </a:rPr>
              <a:t>AGILITY</a:t>
            </a:r>
          </a:p>
          <a:p>
            <a:pPr>
              <a:spcAft>
                <a:spcPts val="600"/>
              </a:spcAft>
            </a:pPr>
            <a:r>
              <a:rPr kumimoji="0" lang="en-US" sz="1400" b="0" i="0" u="none" strike="noStrike" kern="1200" cap="none" spc="0" normalizeH="0" baseline="0" noProof="0">
                <a:ln>
                  <a:noFill/>
                </a:ln>
                <a:solidFill>
                  <a:schemeClr val="bg1"/>
                </a:solidFill>
                <a:effectLst/>
                <a:uLnTx/>
                <a:uFillTx/>
                <a:ea typeface="Verdana" panose="020B0604030504040204" pitchFamily="34" charset="0"/>
                <a:cs typeface="+mn-cs"/>
              </a:rPr>
              <a:t>PONVORY</a:t>
            </a:r>
            <a:r>
              <a:rPr lang="en-US" sz="1000" baseline="60000">
                <a:solidFill>
                  <a:srgbClr val="FFFFFF"/>
                </a:solidFill>
                <a:ea typeface="Verdana" panose="020B0604030504040204" pitchFamily="34" charset="0"/>
              </a:rPr>
              <a:t>®</a:t>
            </a:r>
            <a:r>
              <a:rPr kumimoji="0" lang="en-US" sz="1400" b="0" i="0" u="none" strike="noStrike" kern="1200" cap="none" spc="0" normalizeH="0" baseline="30000" noProof="0">
                <a:ln>
                  <a:noFill/>
                </a:ln>
                <a:solidFill>
                  <a:schemeClr val="bg1"/>
                </a:solidFill>
                <a:effectLst/>
                <a:uLnTx/>
                <a:uFillTx/>
                <a:ea typeface="Verdana" panose="020B0604030504040204" pitchFamily="34" charset="0"/>
                <a:cs typeface="+mn-cs"/>
              </a:rPr>
              <a:t> </a:t>
            </a:r>
            <a:r>
              <a:rPr kumimoji="0" lang="en-US" sz="1400" b="0" i="0" u="none" strike="noStrike" kern="1200" cap="none" spc="0" normalizeH="0" noProof="0">
                <a:ln>
                  <a:noFill/>
                </a:ln>
                <a:solidFill>
                  <a:schemeClr val="bg1"/>
                </a:solidFill>
                <a:effectLst/>
                <a:uLnTx/>
                <a:uFillTx/>
                <a:ea typeface="Verdana" panose="020B0604030504040204" pitchFamily="34" charset="0"/>
                <a:cs typeface="+mn-cs"/>
              </a:rPr>
              <a:t>could give </a:t>
            </a:r>
            <a:r>
              <a:rPr kumimoji="0" lang="en-US" sz="1400" b="0" i="0" u="none" strike="noStrike" kern="1200" cap="none" spc="0" normalizeH="0" baseline="0" noProof="0">
                <a:ln>
                  <a:noFill/>
                </a:ln>
                <a:solidFill>
                  <a:schemeClr val="bg1"/>
                </a:solidFill>
                <a:effectLst/>
                <a:uLnTx/>
                <a:uFillTx/>
                <a:ea typeface="Verdana" panose="020B0604030504040204" pitchFamily="34" charset="0"/>
                <a:cs typeface="+mn-cs"/>
              </a:rPr>
              <a:t>you the agility to adapt to changing clinical circumstances</a:t>
            </a:r>
            <a:r>
              <a:rPr kumimoji="0" lang="en-US" sz="1400" b="0" i="0" u="none" strike="noStrike" kern="1200" cap="none" spc="0" normalizeH="0" baseline="30000" noProof="0">
                <a:ln>
                  <a:noFill/>
                </a:ln>
                <a:solidFill>
                  <a:schemeClr val="bg1"/>
                </a:solidFill>
                <a:effectLst/>
                <a:uLnTx/>
                <a:uFillTx/>
                <a:ea typeface="Verdana" panose="020B0604030504040204" pitchFamily="34" charset="0"/>
                <a:cs typeface="+mn-cs"/>
              </a:rPr>
              <a:t>1</a:t>
            </a:r>
          </a:p>
          <a:p>
            <a:pPr>
              <a:spcAft>
                <a:spcPts val="600"/>
              </a:spcAft>
            </a:pPr>
            <a:br>
              <a:rPr lang="en-GB" sz="1400" b="1">
                <a:solidFill>
                  <a:schemeClr val="bg1"/>
                </a:solidFill>
              </a:rPr>
            </a:br>
            <a:endParaRPr lang="en-GB" sz="1400" b="1">
              <a:solidFill>
                <a:schemeClr val="bg1"/>
              </a:solidFill>
            </a:endParaRPr>
          </a:p>
        </p:txBody>
      </p:sp>
      <p:sp>
        <p:nvSpPr>
          <p:cNvPr id="7" name="Text Placeholder 1">
            <a:extLst>
              <a:ext uri="{FF2B5EF4-FFF2-40B4-BE49-F238E27FC236}">
                <a16:creationId xmlns:a16="http://schemas.microsoft.com/office/drawing/2014/main" id="{5C89B73A-FA15-4147-BF04-01314379E343}"/>
              </a:ext>
            </a:extLst>
          </p:cNvPr>
          <p:cNvSpPr txBox="1">
            <a:spLocks/>
          </p:cNvSpPr>
          <p:nvPr/>
        </p:nvSpPr>
        <p:spPr>
          <a:xfrm>
            <a:off x="5878904" y="3409983"/>
            <a:ext cx="431143" cy="454025"/>
          </a:xfrm>
          <a:prstGeom prst="rect">
            <a:avLst/>
          </a:prstGeom>
        </p:spPr>
        <p:txBody>
          <a:bodyPr vert="horz" lIns="91440" tIns="45720" rIns="91440" bIns="45720" rtlCol="0" anchor="ctr" anchorCtr="0">
            <a:noAutofit/>
          </a:bodyPr>
          <a:lstStyle>
            <a:lvl1pPr marL="171450" indent="-171450" algn="l" defTabSz="914400" rtl="0" eaLnBrk="1" latinLnBrk="0" hangingPunct="1">
              <a:lnSpc>
                <a:spcPct val="90000"/>
              </a:lnSpc>
              <a:spcBef>
                <a:spcPts val="1000"/>
              </a:spcBef>
              <a:spcAft>
                <a:spcPts val="300"/>
              </a:spcAft>
              <a:buClr>
                <a:schemeClr val="tx1"/>
              </a:buClr>
              <a:buFont typeface="Arial" panose="020B0604020202020204" pitchFamily="34" charset="0"/>
              <a:buNone/>
              <a:tabLst/>
              <a:defRPr lang="en-US" sz="2000" b="1" kern="1200" dirty="0">
                <a:solidFill>
                  <a:schemeClr val="accent2"/>
                </a:solidFill>
                <a:latin typeface="Verdana" panose="020B0604030504040204" pitchFamily="34" charset="0"/>
                <a:ea typeface="Verdana" panose="020B0604030504040204" pitchFamily="34" charset="0"/>
                <a:cs typeface="+mn-cs"/>
              </a:defRPr>
            </a:lvl1pPr>
            <a:lvl2pPr marL="288925" indent="-171450" algn="l" defTabSz="914400" rtl="0" eaLnBrk="1" latinLnBrk="0" hangingPunct="1">
              <a:lnSpc>
                <a:spcPct val="90000"/>
              </a:lnSpc>
              <a:spcBef>
                <a:spcPts val="500"/>
              </a:spcBef>
              <a:spcAft>
                <a:spcPts val="300"/>
              </a:spcAft>
              <a:buClr>
                <a:schemeClr val="tx1"/>
              </a:buClr>
              <a:buFont typeface="Arial" panose="020B0604020202020204" pitchFamily="34" charset="0"/>
              <a:buChar char="•"/>
              <a:tabLst/>
              <a:defRPr lang="en-US" sz="1600" kern="1200" dirty="0" smtClean="0">
                <a:solidFill>
                  <a:schemeClr val="accent6">
                    <a:lumMod val="10000"/>
                  </a:schemeClr>
                </a:solidFill>
                <a:latin typeface="Verdana" panose="020B0604030504040204" pitchFamily="34" charset="0"/>
                <a:ea typeface="Verdana" panose="020B0604030504040204" pitchFamily="34" charset="0"/>
                <a:cs typeface="+mn-cs"/>
              </a:defRPr>
            </a:lvl2pPr>
            <a:lvl3pPr marL="400050" indent="-117475" algn="l" defTabSz="914400" rtl="0" eaLnBrk="1" latinLnBrk="0" hangingPunct="1">
              <a:lnSpc>
                <a:spcPct val="90000"/>
              </a:lnSpc>
              <a:spcBef>
                <a:spcPts val="500"/>
              </a:spcBef>
              <a:spcAft>
                <a:spcPts val="300"/>
              </a:spcAft>
              <a:buClr>
                <a:schemeClr val="tx1"/>
              </a:buClr>
              <a:buFont typeface="Arial" panose="020B0604020202020204" pitchFamily="34" charset="0"/>
              <a:buChar char="•"/>
              <a:tabLst/>
              <a:defRPr lang="en-US" sz="1400" kern="1200" dirty="0" smtClean="0">
                <a:solidFill>
                  <a:schemeClr val="accent6">
                    <a:lumMod val="10000"/>
                  </a:schemeClr>
                </a:solidFill>
                <a:latin typeface="Verdana" panose="020B0604030504040204" pitchFamily="34" charset="0"/>
                <a:ea typeface="Verdana" panose="020B0604030504040204" pitchFamily="34" charset="0"/>
                <a:cs typeface="+mn-cs"/>
              </a:defRPr>
            </a:lvl3pPr>
            <a:lvl4pPr marL="571500" indent="-111125" algn="l" defTabSz="914400" rtl="0" eaLnBrk="1" latinLnBrk="0" hangingPunct="1">
              <a:lnSpc>
                <a:spcPct val="90000"/>
              </a:lnSpc>
              <a:spcBef>
                <a:spcPts val="500"/>
              </a:spcBef>
              <a:spcAft>
                <a:spcPts val="300"/>
              </a:spcAft>
              <a:buClr>
                <a:schemeClr val="tx1"/>
              </a:buClr>
              <a:buFont typeface="Arial" panose="020B0604020202020204" pitchFamily="34" charset="0"/>
              <a:buChar char="•"/>
              <a:tabLst/>
              <a:defRPr lang="en-US" sz="1200" kern="1200" dirty="0">
                <a:solidFill>
                  <a:schemeClr val="accent6">
                    <a:lumMod val="10000"/>
                  </a:schemeClr>
                </a:solidFill>
                <a:latin typeface="Verdana" panose="020B0604030504040204" pitchFamily="34" charset="0"/>
                <a:ea typeface="Verdana" panose="020B0604030504040204" pitchFamily="34" charset="0"/>
                <a:cs typeface="+mn-cs"/>
              </a:defRPr>
            </a:lvl4pPr>
            <a:lvl5pPr marL="742950" indent="-112713" algn="l" defTabSz="914400" rtl="0" eaLnBrk="1" latinLnBrk="0" hangingPunct="1">
              <a:lnSpc>
                <a:spcPct val="90000"/>
              </a:lnSpc>
              <a:spcBef>
                <a:spcPts val="500"/>
              </a:spcBef>
              <a:spcAft>
                <a:spcPts val="300"/>
              </a:spcAft>
              <a:buClr>
                <a:schemeClr val="tx1"/>
              </a:buClr>
              <a:buFont typeface="Arial" panose="020B0604020202020204" pitchFamily="34" charset="0"/>
              <a:buChar char="•"/>
              <a:tabLst/>
              <a:defRPr lang="en-US" sz="1100" kern="1200" dirty="0">
                <a:solidFill>
                  <a:schemeClr val="accent6">
                    <a:lumMod val="10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300"/>
              </a:spcAft>
              <a:buClr>
                <a:srgbClr val="000000"/>
              </a:buClr>
              <a:buSzTx/>
              <a:buFont typeface="Arial" panose="020B0604020202020204" pitchFamily="34" charset="0"/>
              <a:buNone/>
              <a:tabLst/>
              <a:defRPr/>
            </a:pPr>
            <a:r>
              <a:rPr kumimoji="0" lang="pt-BR" sz="6000" i="0" u="none" strike="noStrike" kern="1200" cap="none" spc="0" normalizeH="0" baseline="0" noProof="0">
                <a:ln>
                  <a:noFill/>
                </a:ln>
                <a:solidFill>
                  <a:srgbClr val="00AF9A"/>
                </a:solidFill>
                <a:effectLst/>
                <a:uLnTx/>
                <a:uFillTx/>
                <a:latin typeface="+mj-lt"/>
                <a:ea typeface="Verdana" panose="020B0604030504040204" pitchFamily="34" charset="0"/>
                <a:cs typeface="+mn-cs"/>
              </a:rPr>
              <a:t>+</a:t>
            </a:r>
          </a:p>
        </p:txBody>
      </p:sp>
      <p:pic>
        <p:nvPicPr>
          <p:cNvPr id="12" name="Graphic 11">
            <a:extLst>
              <a:ext uri="{FF2B5EF4-FFF2-40B4-BE49-F238E27FC236}">
                <a16:creationId xmlns:a16="http://schemas.microsoft.com/office/drawing/2014/main" id="{8D8D75D8-596D-B579-8FF5-8754D416E8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704" y="2302433"/>
            <a:ext cx="743316" cy="897105"/>
          </a:xfrm>
          <a:prstGeom prst="rect">
            <a:avLst/>
          </a:prstGeom>
        </p:spPr>
      </p:pic>
      <p:pic>
        <p:nvPicPr>
          <p:cNvPr id="16" name="Graphic 15">
            <a:extLst>
              <a:ext uri="{FF2B5EF4-FFF2-40B4-BE49-F238E27FC236}">
                <a16:creationId xmlns:a16="http://schemas.microsoft.com/office/drawing/2014/main" id="{068EBF1E-B34B-A7C3-5823-E953B50939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071" y="2287302"/>
            <a:ext cx="641896" cy="910798"/>
          </a:xfrm>
          <a:prstGeom prst="rect">
            <a:avLst/>
          </a:prstGeom>
        </p:spPr>
      </p:pic>
      <p:sp>
        <p:nvSpPr>
          <p:cNvPr id="14" name="Title 1">
            <a:extLst>
              <a:ext uri="{FF2B5EF4-FFF2-40B4-BE49-F238E27FC236}">
                <a16:creationId xmlns:a16="http://schemas.microsoft.com/office/drawing/2014/main" id="{214FB335-2590-BCFD-C523-BD8388BCC002}"/>
              </a:ext>
            </a:extLst>
          </p:cNvPr>
          <p:cNvSpPr>
            <a:spLocks noGrp="1"/>
          </p:cNvSpPr>
          <p:nvPr>
            <p:ph type="title"/>
          </p:nvPr>
        </p:nvSpPr>
        <p:spPr>
          <a:xfrm>
            <a:off x="502920" y="222832"/>
            <a:ext cx="11183112" cy="1297351"/>
          </a:xfrm>
        </p:spPr>
        <p:txBody>
          <a:bodyPr anchor="t" anchorCtr="0"/>
          <a:lstStyle/>
          <a:p>
            <a:r>
              <a:rPr lang="en-US" dirty="0">
                <a:solidFill>
                  <a:schemeClr val="accent2"/>
                </a:solidFill>
              </a:rPr>
              <a:t>Q1: </a:t>
            </a:r>
            <a:r>
              <a:rPr lang="en-GB" dirty="0"/>
              <a:t>WHAT treatment ATTRIBUTES OF </a:t>
            </a:r>
            <a:r>
              <a:rPr lang="en-US" dirty="0"/>
              <a:t>PONVOR</a:t>
            </a:r>
            <a:r>
              <a:rPr lang="en-GB" spc="0" dirty="0"/>
              <a:t>Y</a:t>
            </a:r>
            <a:r>
              <a:rPr lang="en-GB" sz="2000" spc="0" baseline="86000" dirty="0">
                <a:solidFill>
                  <a:schemeClr val="accent2">
                    <a:lumMod val="50000"/>
                  </a:schemeClr>
                </a:solidFill>
              </a:rPr>
              <a:t>®</a:t>
            </a:r>
            <a:r>
              <a:rPr lang="en-US" dirty="0"/>
              <a:t> </a:t>
            </a:r>
            <a:br>
              <a:rPr lang="en-GB" dirty="0"/>
            </a:br>
            <a:r>
              <a:rPr lang="en-GB" dirty="0"/>
              <a:t>STAND OUT TO YOU?</a:t>
            </a:r>
            <a:endParaRPr lang="en-US" dirty="0"/>
          </a:p>
        </p:txBody>
      </p:sp>
    </p:spTree>
    <p:extLst>
      <p:ext uri="{BB962C8B-B14F-4D97-AF65-F5344CB8AC3E}">
        <p14:creationId xmlns:p14="http://schemas.microsoft.com/office/powerpoint/2010/main" val="3350496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C"/>
        </a:solidFill>
        <a:effectLst/>
      </p:bgPr>
    </p:bg>
    <p:spTree>
      <p:nvGrpSpPr>
        <p:cNvPr id="1" name=""/>
        <p:cNvGrpSpPr/>
        <p:nvPr/>
      </p:nvGrpSpPr>
      <p:grpSpPr>
        <a:xfrm>
          <a:off x="0" y="0"/>
          <a:ext cx="0" cy="0"/>
          <a:chOff x="0" y="0"/>
          <a:chExt cx="0" cy="0"/>
        </a:xfrm>
      </p:grpSpPr>
      <p:sp>
        <p:nvSpPr>
          <p:cNvPr id="11" name="Round Diagonal Corner of Rectangle 10">
            <a:extLst>
              <a:ext uri="{FF2B5EF4-FFF2-40B4-BE49-F238E27FC236}">
                <a16:creationId xmlns:a16="http://schemas.microsoft.com/office/drawing/2014/main" id="{559C261B-D9BD-1AB2-C52B-E979577ABAB6}"/>
              </a:ext>
            </a:extLst>
          </p:cNvPr>
          <p:cNvSpPr/>
          <p:nvPr/>
        </p:nvSpPr>
        <p:spPr>
          <a:xfrm>
            <a:off x="502920" y="1998654"/>
            <a:ext cx="11183111" cy="3510895"/>
          </a:xfrm>
          <a:prstGeom prst="round2DiagRect">
            <a:avLst>
              <a:gd name="adj1" fmla="val 0"/>
              <a:gd name="adj2" fmla="val 106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0E052220-4F4C-88EA-AA26-E42F5EB2B0D4}"/>
              </a:ext>
            </a:extLst>
          </p:cNvPr>
          <p:cNvSpPr>
            <a:spLocks noGrp="1"/>
          </p:cNvSpPr>
          <p:nvPr>
            <p:ph type="body" sz="quarter" idx="14"/>
          </p:nvPr>
        </p:nvSpPr>
        <p:spPr/>
        <p:txBody>
          <a:bodyPr/>
          <a:lstStyle/>
          <a:p>
            <a:pPr marL="9525" indent="-9525"/>
            <a:r>
              <a:rPr lang="en-GB" dirty="0">
                <a:solidFill>
                  <a:schemeClr val="accent1"/>
                </a:solidFill>
              </a:rPr>
              <a:t>PONVORY</a:t>
            </a:r>
            <a:r>
              <a:rPr lang="en-US" sz="1200" baseline="60000" dirty="0">
                <a:solidFill>
                  <a:srgbClr val="035C67"/>
                </a:solidFill>
              </a:rPr>
              <a:t>®</a:t>
            </a:r>
            <a:r>
              <a:rPr lang="en-GB" dirty="0">
                <a:solidFill>
                  <a:schemeClr val="accent1"/>
                </a:solidFill>
              </a:rPr>
              <a:t> IS THE FIRST </a:t>
            </a:r>
            <a:r>
              <a:rPr lang="en-GB" dirty="0"/>
              <a:t>ORAL DMT </a:t>
            </a:r>
            <a:r>
              <a:rPr lang="en-GB" dirty="0">
                <a:solidFill>
                  <a:schemeClr val="accent1"/>
                </a:solidFill>
              </a:rPr>
              <a:t>TO DEMONSTRATE </a:t>
            </a:r>
            <a:r>
              <a:rPr lang="en-GB" dirty="0"/>
              <a:t>SUPERIOR EFFICACY </a:t>
            </a:r>
            <a:r>
              <a:rPr lang="en-GB" dirty="0">
                <a:solidFill>
                  <a:schemeClr val="accent1"/>
                </a:solidFill>
              </a:rPr>
              <a:t>COMPARED TO AN ACTIVE ORAL COMPARATOR, TERIFLUNOMIDE</a:t>
            </a:r>
            <a:r>
              <a:rPr lang="en-GB" baseline="30000" dirty="0">
                <a:solidFill>
                  <a:schemeClr val="accent1"/>
                </a:solidFill>
              </a:rPr>
              <a:t>*</a:t>
            </a:r>
            <a:r>
              <a:rPr lang="en-GB" sz="1100" baseline="84000" dirty="0">
                <a:solidFill>
                  <a:schemeClr val="accent1"/>
                </a:solidFill>
              </a:rPr>
              <a:t>1,2</a:t>
            </a:r>
          </a:p>
        </p:txBody>
      </p:sp>
      <p:sp>
        <p:nvSpPr>
          <p:cNvPr id="13" name="TextBox 12">
            <a:extLst>
              <a:ext uri="{FF2B5EF4-FFF2-40B4-BE49-F238E27FC236}">
                <a16:creationId xmlns:a16="http://schemas.microsoft.com/office/drawing/2014/main" id="{D70DE5B2-6B12-4CBC-B7DE-82501DE1DCC7}"/>
              </a:ext>
            </a:extLst>
          </p:cNvPr>
          <p:cNvSpPr txBox="1"/>
          <p:nvPr/>
        </p:nvSpPr>
        <p:spPr>
          <a:xfrm>
            <a:off x="602311" y="2189649"/>
            <a:ext cx="3712514" cy="338554"/>
          </a:xfrm>
          <a:prstGeom prst="rect">
            <a:avLst/>
          </a:prstGeom>
          <a:noFill/>
        </p:spPr>
        <p:txBody>
          <a:bodyPr wrap="square" rtlCol="0">
            <a:spAutoFit/>
          </a:bodyPr>
          <a:lstStyle/>
          <a:p>
            <a:r>
              <a:rPr lang="en-GB" sz="1600" b="1">
                <a:solidFill>
                  <a:schemeClr val="accent2"/>
                </a:solidFill>
                <a:cs typeface="Poppins" pitchFamily="2" charset="77"/>
              </a:rPr>
              <a:t>OPTIMUM: Phase III study design</a:t>
            </a:r>
            <a:r>
              <a:rPr lang="en-GB" sz="1600" b="1" baseline="30000">
                <a:solidFill>
                  <a:schemeClr val="accent2"/>
                </a:solidFill>
                <a:cs typeface="Poppins" pitchFamily="2" charset="77"/>
              </a:rPr>
              <a:t>1-3</a:t>
            </a:r>
            <a:r>
              <a:rPr lang="en-GB" sz="1600" b="1">
                <a:solidFill>
                  <a:schemeClr val="accent2"/>
                </a:solidFill>
                <a:cs typeface="Poppins" pitchFamily="2" charset="77"/>
              </a:rPr>
              <a:t> </a:t>
            </a:r>
          </a:p>
        </p:txBody>
      </p:sp>
      <p:sp>
        <p:nvSpPr>
          <p:cNvPr id="2" name="TextBox 1">
            <a:extLst>
              <a:ext uri="{FF2B5EF4-FFF2-40B4-BE49-F238E27FC236}">
                <a16:creationId xmlns:a16="http://schemas.microsoft.com/office/drawing/2014/main" id="{202B4595-4B24-409F-8853-95ACF252261E}"/>
              </a:ext>
            </a:extLst>
          </p:cNvPr>
          <p:cNvSpPr txBox="1"/>
          <p:nvPr/>
        </p:nvSpPr>
        <p:spPr>
          <a:xfrm>
            <a:off x="4582257" y="5248754"/>
            <a:ext cx="7037514" cy="200055"/>
          </a:xfrm>
          <a:prstGeom prst="rect">
            <a:avLst/>
          </a:prstGeom>
          <a:noFill/>
        </p:spPr>
        <p:txBody>
          <a:bodyPr wrap="square" rtlCol="0">
            <a:spAutoFit/>
          </a:bodyPr>
          <a:lstStyle/>
          <a:p>
            <a:pPr algn="r"/>
            <a:r>
              <a:rPr lang="en-GB" sz="700" dirty="0">
                <a:solidFill>
                  <a:srgbClr val="575756"/>
                </a:solidFill>
                <a:effectLst/>
              </a:rPr>
              <a:t>Adapted from: </a:t>
            </a:r>
            <a:r>
              <a:rPr lang="en-GB" sz="700" dirty="0" err="1">
                <a:solidFill>
                  <a:srgbClr val="575756"/>
                </a:solidFill>
                <a:effectLst/>
              </a:rPr>
              <a:t>Kappos</a:t>
            </a:r>
            <a:r>
              <a:rPr lang="en-GB" sz="700" dirty="0">
                <a:solidFill>
                  <a:srgbClr val="575756"/>
                </a:solidFill>
                <a:effectLst/>
              </a:rPr>
              <a:t> et al. 2021, </a:t>
            </a:r>
            <a:r>
              <a:rPr lang="en-GB" sz="700" dirty="0" err="1">
                <a:solidFill>
                  <a:srgbClr val="575756"/>
                </a:solidFill>
                <a:effectLst/>
              </a:rPr>
              <a:t>Kappos</a:t>
            </a:r>
            <a:r>
              <a:rPr lang="en-GB" sz="700" dirty="0">
                <a:solidFill>
                  <a:srgbClr val="575756"/>
                </a:solidFill>
                <a:effectLst/>
              </a:rPr>
              <a:t> et al. 2021, supplement 1 and PONVORY</a:t>
            </a:r>
            <a:r>
              <a:rPr lang="en-GB" sz="700" baseline="30000" dirty="0">
                <a:solidFill>
                  <a:srgbClr val="575756"/>
                </a:solidFill>
                <a:effectLst/>
              </a:rPr>
              <a:t>®</a:t>
            </a:r>
            <a:r>
              <a:rPr lang="en-GB" sz="700" dirty="0">
                <a:solidFill>
                  <a:srgbClr val="575756"/>
                </a:solidFill>
                <a:effectLst/>
              </a:rPr>
              <a:t> SmPC.</a:t>
            </a:r>
          </a:p>
        </p:txBody>
      </p:sp>
      <p:pic>
        <p:nvPicPr>
          <p:cNvPr id="16" name="Picture 15" descr="A screenshot of a computer&#10;&#10;Description automatically generated with medium confidence">
            <a:extLst>
              <a:ext uri="{FF2B5EF4-FFF2-40B4-BE49-F238E27FC236}">
                <a16:creationId xmlns:a16="http://schemas.microsoft.com/office/drawing/2014/main" id="{D08829B8-5681-D969-EC11-06CDE12D5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90" y="2651206"/>
            <a:ext cx="8902518" cy="2557629"/>
          </a:xfrm>
          <a:prstGeom prst="rect">
            <a:avLst/>
          </a:prstGeom>
        </p:spPr>
      </p:pic>
      <p:sp>
        <p:nvSpPr>
          <p:cNvPr id="9" name="Footer Placeholder 3">
            <a:extLst>
              <a:ext uri="{FF2B5EF4-FFF2-40B4-BE49-F238E27FC236}">
                <a16:creationId xmlns:a16="http://schemas.microsoft.com/office/drawing/2014/main" id="{3AD454F2-C5FA-364F-AD02-C4DCD22BA4C4}"/>
              </a:ext>
            </a:extLst>
          </p:cNvPr>
          <p:cNvSpPr txBox="1">
            <a:spLocks/>
          </p:cNvSpPr>
          <p:nvPr/>
        </p:nvSpPr>
        <p:spPr>
          <a:xfrm>
            <a:off x="502920" y="5560649"/>
            <a:ext cx="9491472" cy="1136507"/>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rgbClr val="575756"/>
                </a:solidFill>
                <a:latin typeface="+mn-lt"/>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ea typeface="Calibri" panose="020F0502020204030204" pitchFamily="34" charset="0"/>
                <a:cs typeface="Arial" panose="020B0604020202020204" pitchFamily="34" charset="0"/>
              </a:rPr>
              <a:t>*Over two years in a large (N=1,133) head-to-head Phase III study in adult patients with active RMS. </a:t>
            </a:r>
            <a:r>
              <a:rPr lang="en-GB" sz="1000" dirty="0"/>
              <a:t>Primary endpoint: Mean ARRs=0.202 for PONVORY</a:t>
            </a:r>
            <a:r>
              <a:rPr lang="en-GB" sz="1000" baseline="30000" dirty="0"/>
              <a:t>®</a:t>
            </a:r>
            <a:r>
              <a:rPr lang="en-GB" sz="1000" dirty="0"/>
              <a:t> 20mg vs. </a:t>
            </a:r>
            <a:br>
              <a:rPr lang="en-GB" sz="1000" dirty="0"/>
            </a:br>
            <a:r>
              <a:rPr lang="en-GB" sz="1000" dirty="0"/>
              <a:t>0.290 for teriflunomide 14mg, rate ratio: 0.695 (99% CL: 0.536, 0.902, p&lt;0.001).</a:t>
            </a:r>
            <a:r>
              <a:rPr lang="en-US" sz="1000" baseline="30000" dirty="0">
                <a:ea typeface="Calibri" panose="020F0502020204030204" pitchFamily="34" charset="0"/>
                <a:cs typeface="Arial" panose="020B0604020202020204" pitchFamily="34" charset="0"/>
              </a:rPr>
              <a:t>1,2</a:t>
            </a:r>
            <a:r>
              <a:rPr lang="en-US" sz="1000" dirty="0">
                <a:ea typeface="Calibri" panose="020F050202020403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**In the study, patients underwent a 14-day titration or mock titration at the start of treatment, followed by a once-daily maintenance dose up to Week 108.</a:t>
            </a:r>
            <a:r>
              <a:rPr lang="en-GB" sz="1000" baseline="30000" dirty="0">
                <a:latin typeface="Arial" panose="020B0604020202020204" pitchFamily="34" charset="0"/>
                <a:cs typeface="Arial" panose="020B0604020202020204" pitchFamily="34" charset="0"/>
              </a:rPr>
              <a:t>3</a:t>
            </a:r>
            <a:r>
              <a:rPr lang="en-GB" sz="1000" dirty="0">
                <a:latin typeface="Arial" panose="020B0604020202020204" pitchFamily="34" charset="0"/>
                <a:cs typeface="Arial" panose="020B0604020202020204" pitchFamily="34" charset="0"/>
              </a:rPr>
              <a:t> †To accelerate the reduction of teriflunomide plasma concentrations at the end of treatment,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all patients underwent an accelerated teriflunomide elimination procedure with cholestyramine or activated charcoal during the post-treatment follow-up period.</a:t>
            </a:r>
            <a:r>
              <a:rPr lang="en-GB" sz="1000" baseline="30000" dirty="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p>
            <a:r>
              <a:rPr lang="en-US" sz="1000" b="1" dirty="0"/>
              <a:t>ARR, </a:t>
            </a:r>
            <a:r>
              <a:rPr lang="en-US" sz="1000" dirty="0" err="1"/>
              <a:t>annualised</a:t>
            </a:r>
            <a:r>
              <a:rPr lang="en-US" sz="1000" dirty="0"/>
              <a:t> relapse rate; </a:t>
            </a:r>
            <a:r>
              <a:rPr lang="en-US" sz="1000" b="1" dirty="0"/>
              <a:t>CL, </a:t>
            </a:r>
            <a:r>
              <a:rPr lang="en-US" sz="1000" dirty="0"/>
              <a:t>confidence limit;</a:t>
            </a:r>
            <a:r>
              <a:rPr lang="en-US" sz="1000" baseline="30000" dirty="0"/>
              <a:t> </a:t>
            </a:r>
            <a:r>
              <a:rPr lang="en-GB" sz="1000" b="1" dirty="0">
                <a:latin typeface="Arial" panose="020B0604020202020204" pitchFamily="34" charset="0"/>
                <a:cs typeface="Arial" panose="020B0604020202020204" pitchFamily="34" charset="0"/>
              </a:rPr>
              <a:t>DMT, </a:t>
            </a:r>
            <a:r>
              <a:rPr lang="en-GB" sz="1000" dirty="0">
                <a:latin typeface="Arial" panose="020B0604020202020204" pitchFamily="34" charset="0"/>
                <a:cs typeface="Arial" panose="020B0604020202020204" pitchFamily="34" charset="0"/>
              </a:rPr>
              <a:t>disease-modifying therapy; </a:t>
            </a:r>
            <a:r>
              <a:rPr lang="en-GB" sz="1000" b="1" dirty="0">
                <a:latin typeface="Arial" panose="020B0604020202020204" pitchFamily="34" charset="0"/>
                <a:cs typeface="Arial" panose="020B0604020202020204" pitchFamily="34" charset="0"/>
              </a:rPr>
              <a:t>RMS, </a:t>
            </a:r>
            <a:r>
              <a:rPr lang="en-GB" sz="1000" dirty="0">
                <a:latin typeface="Arial" panose="020B0604020202020204" pitchFamily="34" charset="0"/>
                <a:cs typeface="Arial" panose="020B0604020202020204" pitchFamily="34" charset="0"/>
              </a:rPr>
              <a:t>relapsing multiple sclerosis.</a:t>
            </a:r>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References: 1. </a:t>
            </a:r>
            <a:r>
              <a:rPr lang="en-GB" sz="1000" dirty="0">
                <a:latin typeface="Arial" panose="020B0604020202020204" pitchFamily="34" charset="0"/>
                <a:cs typeface="Arial" panose="020B0604020202020204" pitchFamily="34" charset="0"/>
              </a:rPr>
              <a:t>European Medicines Agency. </a:t>
            </a:r>
            <a:r>
              <a:rPr lang="en-GB" sz="1000" dirty="0" err="1">
                <a:latin typeface="Arial" panose="020B0604020202020204" pitchFamily="34" charset="0"/>
                <a:cs typeface="Arial" panose="020B0604020202020204" pitchFamily="34" charset="0"/>
              </a:rPr>
              <a:t>Ponesimod</a:t>
            </a:r>
            <a:r>
              <a:rPr lang="en-GB" sz="1000" dirty="0">
                <a:latin typeface="Arial" panose="020B0604020202020204" pitchFamily="34" charset="0"/>
                <a:cs typeface="Arial" panose="020B0604020202020204" pitchFamily="34" charset="0"/>
              </a:rPr>
              <a:t> Summary of Product Characteristics. Available at: https://</a:t>
            </a:r>
            <a:r>
              <a:rPr lang="en-GB" sz="1000" dirty="0" err="1">
                <a:latin typeface="Arial" panose="020B0604020202020204" pitchFamily="34" charset="0"/>
                <a:cs typeface="Arial" panose="020B0604020202020204" pitchFamily="34" charset="0"/>
              </a:rPr>
              <a:t>www.ema.europa.eu</a:t>
            </a:r>
            <a:r>
              <a:rPr lang="en-GB" sz="1000" dirty="0">
                <a:latin typeface="Arial" panose="020B0604020202020204" pitchFamily="34" charset="0"/>
                <a:cs typeface="Arial" panose="020B0604020202020204" pitchFamily="34" charset="0"/>
              </a:rPr>
              <a:t>/</a:t>
            </a:r>
            <a:r>
              <a:rPr lang="en-GB" sz="1000" dirty="0" err="1">
                <a:latin typeface="Arial" panose="020B0604020202020204" pitchFamily="34" charset="0"/>
                <a:cs typeface="Arial" panose="020B0604020202020204" pitchFamily="34" charset="0"/>
              </a:rPr>
              <a:t>en</a:t>
            </a:r>
            <a:r>
              <a:rPr lang="en-GB" sz="1000" dirty="0">
                <a:latin typeface="Arial" panose="020B0604020202020204" pitchFamily="34" charset="0"/>
                <a:cs typeface="Arial" panose="020B0604020202020204" pitchFamily="34" charset="0"/>
              </a:rPr>
              <a:t>/medicines Last accessed: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June 2022. </a:t>
            </a:r>
            <a:r>
              <a:rPr lang="en-GB" sz="1000" b="1" dirty="0">
                <a:latin typeface="Arial" panose="020B0604020202020204" pitchFamily="34" charset="0"/>
                <a:cs typeface="Arial" panose="020B0604020202020204" pitchFamily="34" charset="0"/>
              </a:rPr>
              <a:t>2. </a:t>
            </a:r>
            <a:r>
              <a:rPr lang="en-GB" sz="1000" dirty="0" err="1">
                <a:latin typeface="Arial" panose="020B0604020202020204" pitchFamily="34" charset="0"/>
                <a:cs typeface="Arial" panose="020B0604020202020204" pitchFamily="34" charset="0"/>
              </a:rPr>
              <a:t>Kappos</a:t>
            </a:r>
            <a:r>
              <a:rPr lang="en-GB" sz="1000" dirty="0">
                <a:latin typeface="Arial" panose="020B0604020202020204" pitchFamily="34" charset="0"/>
                <a:cs typeface="Arial" panose="020B0604020202020204" pitchFamily="34" charset="0"/>
              </a:rPr>
              <a:t> L, et al. JAMA Neurol. 2021; 78(5): 558-567. </a:t>
            </a:r>
            <a:r>
              <a:rPr lang="en-US" sz="1000" b="1" dirty="0">
                <a:latin typeface="Arial" panose="020B0604020202020204" pitchFamily="34" charset="0"/>
                <a:cs typeface="Arial" panose="020B0604020202020204" pitchFamily="34" charset="0"/>
              </a:rPr>
              <a:t>3. </a:t>
            </a:r>
            <a:r>
              <a:rPr lang="fr-FR" sz="1000" dirty="0" err="1">
                <a:latin typeface="Arial" panose="020B0604020202020204" pitchFamily="34" charset="0"/>
                <a:cs typeface="Arial" panose="020B0604020202020204" pitchFamily="34" charset="0"/>
              </a:rPr>
              <a:t>Kappos</a:t>
            </a:r>
            <a:r>
              <a:rPr lang="fr-FR" sz="1000" dirty="0">
                <a:latin typeface="Arial" panose="020B0604020202020204" pitchFamily="34" charset="0"/>
                <a:cs typeface="Arial" panose="020B0604020202020204" pitchFamily="34" charset="0"/>
              </a:rPr>
              <a:t> L, et al. </a:t>
            </a:r>
            <a:r>
              <a:rPr lang="fr-FR" sz="1000" dirty="0" err="1">
                <a:latin typeface="Arial" panose="020B0604020202020204" pitchFamily="34" charset="0"/>
                <a:cs typeface="Arial" panose="020B0604020202020204" pitchFamily="34" charset="0"/>
              </a:rPr>
              <a:t>Supplement</a:t>
            </a:r>
            <a:r>
              <a:rPr lang="fr-FR" sz="1000" dirty="0">
                <a:latin typeface="Arial" panose="020B0604020202020204" pitchFamily="34" charset="0"/>
                <a:cs typeface="Arial" panose="020B0604020202020204" pitchFamily="34" charset="0"/>
              </a:rPr>
              <a:t> 1. JAMA </a:t>
            </a:r>
            <a:r>
              <a:rPr lang="fr-FR" sz="1000" dirty="0" err="1">
                <a:latin typeface="Arial" panose="020B0604020202020204" pitchFamily="34" charset="0"/>
                <a:cs typeface="Arial" panose="020B0604020202020204" pitchFamily="34" charset="0"/>
              </a:rPr>
              <a:t>Neurol</a:t>
            </a:r>
            <a:r>
              <a:rPr lang="fr-FR" sz="1000" dirty="0">
                <a:latin typeface="Arial" panose="020B0604020202020204" pitchFamily="34" charset="0"/>
                <a:cs typeface="Arial" panose="020B0604020202020204" pitchFamily="34" charset="0"/>
              </a:rPr>
              <a:t>. 2021; 78(5): 558-567. </a:t>
            </a:r>
            <a:endParaRPr lang="en-GB" sz="10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3061E715-4067-18FB-8C51-0FDAE301F385}"/>
              </a:ext>
            </a:extLst>
          </p:cNvPr>
          <p:cNvSpPr>
            <a:spLocks noGrp="1"/>
          </p:cNvSpPr>
          <p:nvPr>
            <p:ph type="title"/>
          </p:nvPr>
        </p:nvSpPr>
        <p:spPr>
          <a:xfrm>
            <a:off x="502920" y="222832"/>
            <a:ext cx="11183112" cy="1297351"/>
          </a:xfrm>
        </p:spPr>
        <p:txBody>
          <a:bodyPr anchor="t" anchorCtr="0"/>
          <a:lstStyle/>
          <a:p>
            <a:r>
              <a:rPr lang="en-US" dirty="0">
                <a:solidFill>
                  <a:schemeClr val="accent2"/>
                </a:solidFill>
              </a:rPr>
              <a:t>Q1: </a:t>
            </a:r>
            <a:r>
              <a:rPr lang="en-GB" dirty="0"/>
              <a:t>WHAT treatment ATTRIBUTES OF </a:t>
            </a:r>
            <a:r>
              <a:rPr lang="en-US" dirty="0"/>
              <a:t>PONVOR</a:t>
            </a:r>
            <a:r>
              <a:rPr lang="en-GB" spc="0" dirty="0"/>
              <a:t>Y</a:t>
            </a:r>
            <a:r>
              <a:rPr lang="en-GB" sz="2000" spc="0" baseline="86000" dirty="0">
                <a:solidFill>
                  <a:schemeClr val="accent2">
                    <a:lumMod val="50000"/>
                  </a:schemeClr>
                </a:solidFill>
              </a:rPr>
              <a:t>®</a:t>
            </a:r>
            <a:r>
              <a:rPr lang="en-US" dirty="0"/>
              <a:t> </a:t>
            </a:r>
            <a:br>
              <a:rPr lang="en-GB" dirty="0"/>
            </a:br>
            <a:r>
              <a:rPr lang="en-GB" dirty="0"/>
              <a:t>STAND OUT TO YOU?</a:t>
            </a:r>
            <a:endParaRPr lang="en-US" dirty="0"/>
          </a:p>
        </p:txBody>
      </p:sp>
    </p:spTree>
    <p:extLst>
      <p:ext uri="{BB962C8B-B14F-4D97-AF65-F5344CB8AC3E}">
        <p14:creationId xmlns:p14="http://schemas.microsoft.com/office/powerpoint/2010/main" val="27456735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Ponvory_Simple">
  <a:themeElements>
    <a:clrScheme name="Custom 29">
      <a:dk1>
        <a:srgbClr val="000000"/>
      </a:dk1>
      <a:lt1>
        <a:srgbClr val="FFFFFF"/>
      </a:lt1>
      <a:dk2>
        <a:srgbClr val="000000"/>
      </a:dk2>
      <a:lt2>
        <a:srgbClr val="FFFFFF"/>
      </a:lt2>
      <a:accent1>
        <a:srgbClr val="035C67"/>
      </a:accent1>
      <a:accent2>
        <a:srgbClr val="00AF9A"/>
      </a:accent2>
      <a:accent3>
        <a:srgbClr val="CDDB00"/>
      </a:accent3>
      <a:accent4>
        <a:srgbClr val="898A8D"/>
      </a:accent4>
      <a:accent5>
        <a:srgbClr val="D2ECEE"/>
      </a:accent5>
      <a:accent6>
        <a:srgbClr val="003367"/>
      </a:accent6>
      <a:hlink>
        <a:srgbClr val="029CDD"/>
      </a:hlink>
      <a:folHlink>
        <a:srgbClr val="003367"/>
      </a:folHlink>
    </a:clrScheme>
    <a:fontScheme name="Ponvory 1A">
      <a:majorFont>
        <a:latin typeface="Tw Cen MT Condense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dirty="0" smtClean="0">
            <a:solidFill>
              <a:schemeClr val="tx1">
                <a:lumMod val="50000"/>
              </a:schemeClr>
            </a:solidFill>
          </a:defRPr>
        </a:defPPr>
      </a:lstStyle>
    </a:txDef>
  </a:objectDefaults>
  <a:extraClrSchemeLst/>
  <a:extLst>
    <a:ext uri="{05A4C25C-085E-4340-85A3-A5531E510DB2}">
      <thm15:themeFamily xmlns:thm15="http://schemas.microsoft.com/office/thememl/2012/main" name="Ponvory_Simple_v1a" id="{572AC377-B747-804F-80BF-A7F64C095629}" vid="{596CF76E-1EF3-DE49-BD67-5FCD68B570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9">
    <a:dk1>
      <a:srgbClr val="000000"/>
    </a:dk1>
    <a:lt1>
      <a:srgbClr val="FFFFFF"/>
    </a:lt1>
    <a:dk2>
      <a:srgbClr val="000000"/>
    </a:dk2>
    <a:lt2>
      <a:srgbClr val="FFFFFF"/>
    </a:lt2>
    <a:accent1>
      <a:srgbClr val="035C67"/>
    </a:accent1>
    <a:accent2>
      <a:srgbClr val="00AF9A"/>
    </a:accent2>
    <a:accent3>
      <a:srgbClr val="CDDB00"/>
    </a:accent3>
    <a:accent4>
      <a:srgbClr val="898A8D"/>
    </a:accent4>
    <a:accent5>
      <a:srgbClr val="D2ECEE"/>
    </a:accent5>
    <a:accent6>
      <a:srgbClr val="003367"/>
    </a:accent6>
    <a:hlink>
      <a:srgbClr val="029CDD"/>
    </a:hlink>
    <a:folHlink>
      <a:srgbClr val="00336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0fbe64-4891-4ffe-a371-132984b8fe91" xsi:nil="true"/>
    <lcf76f155ced4ddcb4097134ff3c332f xmlns="067cb7a9-e84f-4224-bdcf-605ea1354f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AF2C0880350E4F88BB96BC4B8A5AAA" ma:contentTypeVersion="15" ma:contentTypeDescription="Een nieuw document maken." ma:contentTypeScope="" ma:versionID="cdc8fc7ba8409a99d609066a3e0d395a">
  <xsd:schema xmlns:xsd="http://www.w3.org/2001/XMLSchema" xmlns:xs="http://www.w3.org/2001/XMLSchema" xmlns:p="http://schemas.microsoft.com/office/2006/metadata/properties" xmlns:ns2="cc0fbe64-4891-4ffe-a371-132984b8fe91" xmlns:ns3="067cb7a9-e84f-4224-bdcf-605ea1354f95" targetNamespace="http://schemas.microsoft.com/office/2006/metadata/properties" ma:root="true" ma:fieldsID="cacfbf60baaf60785a51f3ce5d59d071" ns2:_="" ns3:_="">
    <xsd:import namespace="cc0fbe64-4891-4ffe-a371-132984b8fe91"/>
    <xsd:import namespace="067cb7a9-e84f-4224-bdcf-605ea1354f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fbe64-4891-4ffe-a371-132984b8fe9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dc7e32b-2b74-4dff-9ba7-76087ba60213}" ma:internalName="TaxCatchAll" ma:showField="CatchAllData" ma:web="cc0fbe64-4891-4ffe-a371-132984b8fe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7cb7a9-e84f-4224-bdcf-605ea1354f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D9A836-33F1-4B5A-B076-9E546DFFFC53}">
  <ds:schemaRef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18ba5bcb-4ce4-44fb-9e06-253bc1dbcc9a"/>
    <ds:schemaRef ds:uri="fedf8014-7aae-4098-b6da-d634b2319623"/>
  </ds:schemaRefs>
</ds:datastoreItem>
</file>

<file path=customXml/itemProps2.xml><?xml version="1.0" encoding="utf-8"?>
<ds:datastoreItem xmlns:ds="http://schemas.openxmlformats.org/officeDocument/2006/customXml" ds:itemID="{69E539DA-D8A7-4C2F-84A8-942327A5CB8E}">
  <ds:schemaRefs>
    <ds:schemaRef ds:uri="http://schemas.microsoft.com/sharepoint/v3/contenttype/forms"/>
  </ds:schemaRefs>
</ds:datastoreItem>
</file>

<file path=customXml/itemProps3.xml><?xml version="1.0" encoding="utf-8"?>
<ds:datastoreItem xmlns:ds="http://schemas.openxmlformats.org/officeDocument/2006/customXml" ds:itemID="{73D81267-F5BD-46CA-A47C-115454002A8A}"/>
</file>

<file path=docProps/app.xml><?xml version="1.0" encoding="utf-8"?>
<Properties xmlns="http://schemas.openxmlformats.org/officeDocument/2006/extended-properties" xmlns:vt="http://schemas.openxmlformats.org/officeDocument/2006/docPropsVTypes">
  <Template/>
  <TotalTime>963</TotalTime>
  <Words>6570</Words>
  <Application>Microsoft Office PowerPoint</Application>
  <PresentationFormat>Widescreen</PresentationFormat>
  <Paragraphs>333</Paragraphs>
  <Slides>32</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Segoe UI</vt:lpstr>
      <vt:lpstr>Symbol</vt:lpstr>
      <vt:lpstr>Tw Cen MT Condensed</vt:lpstr>
      <vt:lpstr>Verdana</vt:lpstr>
      <vt:lpstr>7_Ponvory_Simple</vt:lpstr>
      <vt:lpstr>think-cell Slide</vt:lpstr>
      <vt:lpstr>28 June 2022, Vienna, Austria Faculty: Dr Michael Guger, Dr Sohaib Imtiaz</vt:lpstr>
      <vt:lpstr>INTRODUCTIONS:  MEET THE EXPERTS</vt:lpstr>
      <vt:lpstr>DISCLOSURES FOR DR GUGER</vt:lpstr>
      <vt:lpstr>DISCLOSURES FOR DR IMTIAZ</vt:lpstr>
      <vt:lpstr>DISCLAIMER</vt:lpstr>
      <vt:lpstr>PONVORY® INDICATION</vt:lpstr>
      <vt:lpstr>READY FOR WHAT’S NEXT:  AGILE MANAGEMENT WITH PONVORY®</vt:lpstr>
      <vt:lpstr>Q1: WHAT treatment ATTRIBUTES OF PONVORY®  STAND OUT TO YOU?</vt:lpstr>
      <vt:lpstr>Q1: WHAT treatment ATTRIBUTES OF PONVORY®  STAND OUT TO YOU?</vt:lpstr>
      <vt:lpstr>Q1: WHAT treatment ATTRIBUTES OF PONVORY®  STAND OUT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Q&amp;A session</vt:lpstr>
      <vt:lpstr>PowerPoint Presentation</vt:lpstr>
      <vt:lpstr>PowerPoint Presentation</vt:lpstr>
      <vt:lpstr>PowerPoint Presentation</vt:lpstr>
      <vt:lpstr>Q&amp;A session</vt:lpstr>
      <vt:lpstr>PowerPoint Presentation</vt:lpstr>
      <vt:lpstr>PowerPoint Presentation</vt:lpstr>
      <vt:lpstr>PowerPoint Presentation</vt:lpstr>
      <vt:lpstr>PowerPoint Presentation</vt:lpstr>
      <vt:lpstr>THANK YOU</vt:lpstr>
      <vt:lpstr>PRESCRIBING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Flintham</dc:creator>
  <cp:lastModifiedBy>Madeleine Warner</cp:lastModifiedBy>
  <cp:revision>48</cp:revision>
  <dcterms:created xsi:type="dcterms:W3CDTF">2022-02-23T10:38:57Z</dcterms:created>
  <dcterms:modified xsi:type="dcterms:W3CDTF">2022-06-24T14:51:27Z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0x010100582ACFCED8A51545B097C3166FBC11A0</vt:lpwstr>
  </property>
</Properties>
</file>